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18288000" cy="10287000"/>
  <p:notesSz cx="6858000" cy="9144000"/>
  <p:embeddedFontLst>
    <p:embeddedFont>
      <p:font typeface="Calibri" panose="020F0502020204030204" pitchFamily="34" charset="0"/>
      <p:regular r:id="rId64"/>
      <p:bold r:id="rId65"/>
      <p:italic r:id="rId66"/>
      <p:boldItalic r:id="rId67"/>
    </p:embeddedFont>
    <p:embeddedFont>
      <p:font typeface="Canva Sans" panose="020B0604020202020204" charset="0"/>
      <p:regular r:id="rId68"/>
    </p:embeddedFont>
    <p:embeddedFont>
      <p:font typeface="Clear Sans" panose="020B0604020202020204" charset="0"/>
      <p:regular r:id="rId69"/>
    </p:embeddedFont>
    <p:embeddedFont>
      <p:font typeface="Clear Sans Bold" panose="020B0604020202020204" charset="0"/>
      <p:regular r:id="rId70"/>
    </p:embeddedFont>
    <p:embeddedFont>
      <p:font typeface="Cooper Hewitt" panose="020B0604020202020204" charset="0"/>
      <p:regular r:id="rId71"/>
    </p:embeddedFont>
    <p:embeddedFont>
      <p:font typeface="Cooper Hewitt Bold" panose="020B0604020202020204" charset="0"/>
      <p:regular r:id="rId72"/>
    </p:embeddedFont>
    <p:embeddedFont>
      <p:font typeface="DM Sans" panose="020B0604020202020204" charset="0"/>
      <p:regular r:id="rId73"/>
    </p:embeddedFont>
    <p:embeddedFont>
      <p:font typeface="DM Sans Bold" panose="020B0604020202020204" charset="0"/>
      <p:regular r:id="rId74"/>
    </p:embeddedFont>
    <p:embeddedFont>
      <p:font typeface="Montserrat" panose="020B0604020202020204" charset="0"/>
      <p:regular r:id="rId75"/>
    </p:embeddedFont>
    <p:embeddedFont>
      <p:font typeface="Montserrat Bold" panose="020B0604020202020204" charset="0"/>
      <p:regular r:id="rId76"/>
    </p:embeddedFont>
    <p:embeddedFont>
      <p:font typeface="Montserrat Bold Italics" panose="020B0604020202020204" charset="0"/>
      <p:regular r:id="rId77"/>
    </p:embeddedFont>
    <p:embeddedFont>
      <p:font typeface="Montserrat Italics" panose="020B0604020202020204" charset="0"/>
      <p:regular r:id="rId78"/>
    </p:embeddedFont>
    <p:embeddedFont>
      <p:font typeface="Montserrat Ultra-Bold" panose="020B0604020202020204" charset="0"/>
      <p:regular r:id="rId79"/>
    </p:embeddedFont>
    <p:embeddedFont>
      <p:font typeface="Montserrat Ultra-Bold Italics" panose="020B0604020202020204" charset="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5.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sv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3.svg"/><Relationship Id="rId9"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6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7.sv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6.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sv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svg"/></Relationships>
</file>

<file path=ppt/slides/_rels/slide4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www.planalto.gov.br/ccivil_03/leis/lcp/lcp214.htm#art266" TargetMode="External"/><Relationship Id="rId13" Type="http://schemas.openxmlformats.org/officeDocument/2006/relationships/hyperlink" Target="https://www.planalto.gov.br/ccivil_03/leis/lcp/lcp214.htm#art541" TargetMode="External"/><Relationship Id="rId3" Type="http://schemas.openxmlformats.org/officeDocument/2006/relationships/hyperlink" Target="https://www.planalto.gov.br/ccivil_03/leis/lcp/lcp214.htm#art544-6" TargetMode="External"/><Relationship Id="rId7" Type="http://schemas.openxmlformats.org/officeDocument/2006/relationships/hyperlink" Target="https://www.planalto.gov.br/ccivil_03/leis/lcp/lcp214.htm#art62" TargetMode="External"/><Relationship Id="rId12" Type="http://schemas.openxmlformats.org/officeDocument/2006/relationships/hyperlink" Target="https://www.planalto.gov.br/ccivil_03/leis/lcp/lcp214.htm#art516" TargetMode="External"/><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hyperlink" Target="https://www.planalto.gov.br/ccivil_03/leis/lcp/lcp214.htm#art60%C2%A73" TargetMode="External"/><Relationship Id="rId11" Type="http://schemas.openxmlformats.org/officeDocument/2006/relationships/hyperlink" Target="https://www.planalto.gov.br/ccivil_03/leis/lcp/lcp214.htm#art480" TargetMode="External"/><Relationship Id="rId5" Type="http://schemas.openxmlformats.org/officeDocument/2006/relationships/hyperlink" Target="https://www.planalto.gov.br/ccivil_03/leis/lcp/lcp214.htm#art58" TargetMode="External"/><Relationship Id="rId10" Type="http://schemas.openxmlformats.org/officeDocument/2006/relationships/hyperlink" Target="https://www.planalto.gov.br/ccivil_03/leis/lcp/lcp214.htm#art403" TargetMode="External"/><Relationship Id="rId4" Type="http://schemas.openxmlformats.org/officeDocument/2006/relationships/hyperlink" Target="https://www.planalto.gov.br/ccivil_03/leis/lcp/lcp214.htm#art35" TargetMode="External"/><Relationship Id="rId9" Type="http://schemas.openxmlformats.org/officeDocument/2006/relationships/hyperlink" Target="https://www.planalto.gov.br/ccivil_03/leis/lcp/lcp214.htm#art317"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5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www.planalto.gov.br/ccivil_03/constituicao/Constituicao.htm#art145%C2%A74" TargetMode="External"/><Relationship Id="rId5" Type="http://schemas.openxmlformats.org/officeDocument/2006/relationships/hyperlink" Target="https://www.planalto.gov.br/ccivil_03/constituicao/Constituicao.htm#art145%C2%A73" TargetMode="Externa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TextBox 4"/>
          <p:cNvSpPr txBox="1"/>
          <p:nvPr/>
        </p:nvSpPr>
        <p:spPr>
          <a:xfrm>
            <a:off x="1465955" y="1809293"/>
            <a:ext cx="11061150" cy="4191000"/>
          </a:xfrm>
          <a:prstGeom prst="rect">
            <a:avLst/>
          </a:prstGeom>
        </p:spPr>
        <p:txBody>
          <a:bodyPr lIns="0" tIns="0" rIns="0" bIns="0" rtlCol="0" anchor="t">
            <a:spAutoFit/>
          </a:bodyPr>
          <a:lstStyle/>
          <a:p>
            <a:pPr algn="l">
              <a:lnSpc>
                <a:spcPts val="8280"/>
              </a:lnSpc>
            </a:pPr>
            <a:r>
              <a:rPr lang="en-US" sz="6900" b="1">
                <a:solidFill>
                  <a:srgbClr val="FFFEFE"/>
                </a:solidFill>
                <a:latin typeface="Montserrat Bold"/>
                <a:ea typeface="Montserrat Bold"/>
                <a:cs typeface="Montserrat Bold"/>
                <a:sym typeface="Montserrat Bold"/>
              </a:rPr>
              <a:t>Reforma Tributária e Mudanças para os Municípios</a:t>
            </a:r>
          </a:p>
          <a:p>
            <a:pPr algn="l">
              <a:lnSpc>
                <a:spcPts val="8280"/>
              </a:lnSpc>
            </a:pPr>
            <a:endParaRPr lang="en-US" sz="6900" b="1">
              <a:solidFill>
                <a:srgbClr val="FFFEFE"/>
              </a:solidFill>
              <a:latin typeface="Montserrat Bold"/>
              <a:ea typeface="Montserrat Bold"/>
              <a:cs typeface="Montserrat Bold"/>
              <a:sym typeface="Montserrat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8531790" y="-4260371"/>
            <a:ext cx="10083356" cy="10083356"/>
          </a:xfrm>
          <a:custGeom>
            <a:avLst/>
            <a:gdLst/>
            <a:ahLst/>
            <a:cxnLst/>
            <a:rect l="l" t="t" r="r" b="b"/>
            <a:pathLst>
              <a:path w="10083356" h="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0426919"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6976846"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5" name="Freeform 5"/>
          <p:cNvSpPr/>
          <p:nvPr/>
        </p:nvSpPr>
        <p:spPr>
          <a:xfrm rot="-10800000">
            <a:off x="3531233"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800000">
            <a:off x="81160"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grpSp>
        <p:nvGrpSpPr>
          <p:cNvPr id="7" name="Group 7"/>
          <p:cNvGrpSpPr/>
          <p:nvPr/>
        </p:nvGrpSpPr>
        <p:grpSpPr>
          <a:xfrm rot="6150721">
            <a:off x="6080893" y="4579536"/>
            <a:ext cx="13544836" cy="1127951"/>
            <a:chOff x="0" y="0"/>
            <a:chExt cx="18059781" cy="1503934"/>
          </a:xfrm>
        </p:grpSpPr>
        <p:sp>
          <p:nvSpPr>
            <p:cNvPr id="8" name="Freeform 8"/>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32" b="-68832"/>
              </a:stretch>
            </a:blipFill>
          </p:spPr>
        </p:sp>
      </p:grpSp>
      <p:grpSp>
        <p:nvGrpSpPr>
          <p:cNvPr id="9" name="Group 9"/>
          <p:cNvGrpSpPr/>
          <p:nvPr/>
        </p:nvGrpSpPr>
        <p:grpSpPr>
          <a:xfrm rot="-4615544">
            <a:off x="10510816" y="5041591"/>
            <a:ext cx="13544836" cy="1127951"/>
            <a:chOff x="0" y="0"/>
            <a:chExt cx="18059781" cy="1503934"/>
          </a:xfrm>
        </p:grpSpPr>
        <p:sp>
          <p:nvSpPr>
            <p:cNvPr id="10" name="Freeform 10"/>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32" b="-68832"/>
              </a:stretch>
            </a:blipFill>
          </p:spPr>
        </p:sp>
      </p:grpSp>
      <p:sp>
        <p:nvSpPr>
          <p:cNvPr id="11" name="Freeform 11"/>
          <p:cNvSpPr/>
          <p:nvPr/>
        </p:nvSpPr>
        <p:spPr>
          <a:xfrm rot="-10800000">
            <a:off x="26312155"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0800000">
            <a:off x="22862082"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13" name="Freeform 13"/>
          <p:cNvSpPr/>
          <p:nvPr/>
        </p:nvSpPr>
        <p:spPr>
          <a:xfrm rot="-10800000">
            <a:off x="19416469"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10800000">
            <a:off x="15966396"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grpSp>
        <p:nvGrpSpPr>
          <p:cNvPr id="15" name="Group 15"/>
          <p:cNvGrpSpPr/>
          <p:nvPr/>
        </p:nvGrpSpPr>
        <p:grpSpPr>
          <a:xfrm>
            <a:off x="1835410" y="2995660"/>
            <a:ext cx="12356002" cy="5115112"/>
            <a:chOff x="0" y="0"/>
            <a:chExt cx="16474669" cy="6820149"/>
          </a:xfrm>
        </p:grpSpPr>
        <p:sp>
          <p:nvSpPr>
            <p:cNvPr id="16" name="Freeform 16"/>
            <p:cNvSpPr/>
            <p:nvPr/>
          </p:nvSpPr>
          <p:spPr>
            <a:xfrm>
              <a:off x="0" y="0"/>
              <a:ext cx="16474694" cy="6820154"/>
            </a:xfrm>
            <a:custGeom>
              <a:avLst/>
              <a:gdLst/>
              <a:ahLst/>
              <a:cxnLst/>
              <a:rect l="l" t="t" r="r" b="b"/>
              <a:pathLst>
                <a:path w="16474694" h="6820154">
                  <a:moveTo>
                    <a:pt x="0" y="0"/>
                  </a:moveTo>
                  <a:lnTo>
                    <a:pt x="16474694" y="0"/>
                  </a:lnTo>
                  <a:lnTo>
                    <a:pt x="16474694" y="6820154"/>
                  </a:lnTo>
                  <a:lnTo>
                    <a:pt x="0" y="6820154"/>
                  </a:lnTo>
                  <a:lnTo>
                    <a:pt x="0" y="0"/>
                  </a:lnTo>
                  <a:close/>
                </a:path>
              </a:pathLst>
            </a:custGeom>
            <a:blipFill>
              <a:blip r:embed="rId7"/>
              <a:stretch>
                <a:fillRect l="-770" r="-770"/>
              </a:stretch>
            </a:blipFill>
          </p:spPr>
        </p:sp>
      </p:grpSp>
      <p:sp>
        <p:nvSpPr>
          <p:cNvPr id="17" name="Freeform 17"/>
          <p:cNvSpPr/>
          <p:nvPr/>
        </p:nvSpPr>
        <p:spPr>
          <a:xfrm>
            <a:off x="11122768" y="4693546"/>
            <a:ext cx="3068644" cy="1323353"/>
          </a:xfrm>
          <a:custGeom>
            <a:avLst/>
            <a:gdLst/>
            <a:ahLst/>
            <a:cxnLst/>
            <a:rect l="l" t="t" r="r" b="b"/>
            <a:pathLst>
              <a:path w="3068644" h="1323353">
                <a:moveTo>
                  <a:pt x="0" y="0"/>
                </a:moveTo>
                <a:lnTo>
                  <a:pt x="3068644" y="0"/>
                </a:lnTo>
                <a:lnTo>
                  <a:pt x="3068644" y="1323353"/>
                </a:lnTo>
                <a:lnTo>
                  <a:pt x="0" y="1323353"/>
                </a:lnTo>
                <a:lnTo>
                  <a:pt x="0" y="0"/>
                </a:lnTo>
                <a:close/>
              </a:path>
            </a:pathLst>
          </a:custGeom>
          <a:blipFill>
            <a:blip r:embed="rId8">
              <a:extLst>
                <a:ext uri="{96DAC541-7B7A-43D3-8B79-37D633B846F1}">
                  <asvg:svgBlip xmlns:asvg="http://schemas.microsoft.com/office/drawing/2016/SVG/main" r:embed="rId9"/>
                </a:ext>
              </a:extLst>
            </a:blip>
            <a:stretch>
              <a:fillRect l="-105" r="-105"/>
            </a:stretch>
          </a:blipFill>
        </p:spPr>
      </p:sp>
      <p:sp>
        <p:nvSpPr>
          <p:cNvPr id="18" name="TextBox 18"/>
          <p:cNvSpPr txBox="1"/>
          <p:nvPr/>
        </p:nvSpPr>
        <p:spPr>
          <a:xfrm>
            <a:off x="1247177" y="752732"/>
            <a:ext cx="9588391" cy="1095400"/>
          </a:xfrm>
          <a:prstGeom prst="rect">
            <a:avLst/>
          </a:prstGeom>
        </p:spPr>
        <p:txBody>
          <a:bodyPr lIns="0" tIns="0" rIns="0" bIns="0" rtlCol="0" anchor="t">
            <a:spAutoFit/>
          </a:bodyPr>
          <a:lstStyle/>
          <a:p>
            <a:pPr algn="ctr">
              <a:lnSpc>
                <a:spcPts val="8515"/>
              </a:lnSpc>
            </a:pPr>
            <a:r>
              <a:rPr lang="en-US" sz="7096" b="1">
                <a:solidFill>
                  <a:srgbClr val="080808"/>
                </a:solidFill>
                <a:latin typeface="Montserrat Bold"/>
                <a:ea typeface="Montserrat Bold"/>
                <a:cs typeface="Montserrat Bold"/>
                <a:sym typeface="Montserrat Bold"/>
              </a:rPr>
              <a:t>SIMPLICIDADE?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8531790" y="-4260371"/>
            <a:ext cx="10083356" cy="10083356"/>
          </a:xfrm>
          <a:custGeom>
            <a:avLst/>
            <a:gdLst/>
            <a:ahLst/>
            <a:cxnLst/>
            <a:rect l="l" t="t" r="r" b="b"/>
            <a:pathLst>
              <a:path w="10083356" h="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0426919"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6976846"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5" name="Freeform 5"/>
          <p:cNvSpPr/>
          <p:nvPr/>
        </p:nvSpPr>
        <p:spPr>
          <a:xfrm rot="-10800000">
            <a:off x="3531233"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800000">
            <a:off x="81160"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grpSp>
        <p:nvGrpSpPr>
          <p:cNvPr id="7" name="Group 7"/>
          <p:cNvGrpSpPr/>
          <p:nvPr/>
        </p:nvGrpSpPr>
        <p:grpSpPr>
          <a:xfrm rot="6150721">
            <a:off x="8732309" y="4846236"/>
            <a:ext cx="13544836" cy="1127951"/>
            <a:chOff x="0" y="0"/>
            <a:chExt cx="18059781" cy="1503934"/>
          </a:xfrm>
        </p:grpSpPr>
        <p:sp>
          <p:nvSpPr>
            <p:cNvPr id="8" name="Freeform 8"/>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32" b="-68832"/>
              </a:stretch>
            </a:blipFill>
          </p:spPr>
        </p:sp>
      </p:grpSp>
      <p:grpSp>
        <p:nvGrpSpPr>
          <p:cNvPr id="9" name="Group 9"/>
          <p:cNvGrpSpPr/>
          <p:nvPr/>
        </p:nvGrpSpPr>
        <p:grpSpPr>
          <a:xfrm rot="-4615544">
            <a:off x="10510816" y="5041591"/>
            <a:ext cx="13544836" cy="1127951"/>
            <a:chOff x="0" y="0"/>
            <a:chExt cx="18059781" cy="1503934"/>
          </a:xfrm>
        </p:grpSpPr>
        <p:sp>
          <p:nvSpPr>
            <p:cNvPr id="10" name="Freeform 10"/>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32" b="-68832"/>
              </a:stretch>
            </a:blipFill>
          </p:spPr>
        </p:sp>
      </p:grpSp>
      <p:sp>
        <p:nvSpPr>
          <p:cNvPr id="11" name="Freeform 11"/>
          <p:cNvSpPr/>
          <p:nvPr/>
        </p:nvSpPr>
        <p:spPr>
          <a:xfrm rot="-10800000">
            <a:off x="26312155"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0800000">
            <a:off x="22862082"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13" name="Freeform 13"/>
          <p:cNvSpPr/>
          <p:nvPr/>
        </p:nvSpPr>
        <p:spPr>
          <a:xfrm rot="-10800000">
            <a:off x="19416469"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10800000">
            <a:off x="15966396"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15" name="TextBox 15"/>
          <p:cNvSpPr txBox="1"/>
          <p:nvPr/>
        </p:nvSpPr>
        <p:spPr>
          <a:xfrm>
            <a:off x="2416868" y="762257"/>
            <a:ext cx="11576794" cy="9182100"/>
          </a:xfrm>
          <a:prstGeom prst="rect">
            <a:avLst/>
          </a:prstGeom>
        </p:spPr>
        <p:txBody>
          <a:bodyPr lIns="0" tIns="0" rIns="0" bIns="0" rtlCol="0" anchor="t">
            <a:spAutoFit/>
          </a:bodyPr>
          <a:lstStyle/>
          <a:p>
            <a:pPr algn="l">
              <a:lnSpc>
                <a:spcPts val="2822"/>
              </a:lnSpc>
            </a:pPr>
            <a:endParaRPr/>
          </a:p>
          <a:p>
            <a:pPr algn="l">
              <a:lnSpc>
                <a:spcPts val="2822"/>
              </a:lnSpc>
            </a:pPr>
            <a:endParaRPr/>
          </a:p>
          <a:p>
            <a:pPr algn="l">
              <a:lnSpc>
                <a:spcPts val="2822"/>
              </a:lnSpc>
            </a:pPr>
            <a:r>
              <a:rPr lang="en-US" sz="2351" b="1" spc="117">
                <a:solidFill>
                  <a:srgbClr val="02051A"/>
                </a:solidFill>
                <a:latin typeface="Montserrat Bold"/>
                <a:ea typeface="Montserrat Bold"/>
                <a:cs typeface="Montserrat Bold"/>
                <a:sym typeface="Montserrat Bold"/>
              </a:rPr>
              <a:t>Regimes Especiais, Diferenciados e Exceções: A Regra é Exceção?</a:t>
            </a:r>
          </a:p>
          <a:p>
            <a:pPr algn="l">
              <a:lnSpc>
                <a:spcPts val="2822"/>
              </a:lnSpc>
            </a:pPr>
            <a:endParaRPr lang="en-US" sz="2351" b="1" spc="117">
              <a:solidFill>
                <a:srgbClr val="02051A"/>
              </a:solidFill>
              <a:latin typeface="Montserrat Bold"/>
              <a:ea typeface="Montserrat Bold"/>
              <a:cs typeface="Montserrat Bold"/>
              <a:sym typeface="Montserrat Bold"/>
            </a:endParaRPr>
          </a:p>
          <a:p>
            <a:pPr algn="l">
              <a:lnSpc>
                <a:spcPts val="2822"/>
              </a:lnSpc>
            </a:pPr>
            <a:r>
              <a:rPr lang="en-US" sz="2351" spc="117">
                <a:solidFill>
                  <a:srgbClr val="02051A"/>
                </a:solidFill>
                <a:latin typeface="Montserrat"/>
                <a:ea typeface="Montserrat"/>
                <a:cs typeface="Montserrat"/>
                <a:sym typeface="Montserrat"/>
              </a:rPr>
              <a:t>A proposta da Reforma Tributária buscava simplificar e uniformizar a tributação sobre o consumo.</a:t>
            </a:r>
          </a:p>
          <a:p>
            <a:pPr algn="l">
              <a:lnSpc>
                <a:spcPts val="2822"/>
              </a:lnSpc>
            </a:pPr>
            <a:r>
              <a:rPr lang="en-US" sz="2351" spc="117">
                <a:solidFill>
                  <a:srgbClr val="02051A"/>
                </a:solidFill>
                <a:latin typeface="Montserrat"/>
                <a:ea typeface="Montserrat"/>
                <a:cs typeface="Montserrat"/>
                <a:sym typeface="Montserrat"/>
              </a:rPr>
              <a:t> Contudo, </a:t>
            </a:r>
            <a:r>
              <a:rPr lang="en-US" sz="2351" b="1" spc="117">
                <a:solidFill>
                  <a:srgbClr val="02051A"/>
                </a:solidFill>
                <a:latin typeface="Montserrat Bold"/>
                <a:ea typeface="Montserrat Bold"/>
                <a:cs typeface="Montserrat Bold"/>
                <a:sym typeface="Montserrat Bold"/>
              </a:rPr>
              <a:t>a quantidade de exceções</a:t>
            </a:r>
            <a:r>
              <a:rPr lang="en-US" sz="2351" spc="117">
                <a:solidFill>
                  <a:srgbClr val="02051A"/>
                </a:solidFill>
                <a:latin typeface="Montserrat"/>
                <a:ea typeface="Montserrat"/>
                <a:cs typeface="Montserrat"/>
                <a:sym typeface="Montserrat"/>
              </a:rPr>
              <a:t> introduzidas ou mantidas revela um cenário complexo:</a:t>
            </a:r>
          </a:p>
          <a:p>
            <a:pPr marL="537517" lvl="2" indent="-179172" algn="l">
              <a:lnSpc>
                <a:spcPts val="2822"/>
              </a:lnSpc>
              <a:buFont typeface="Arial"/>
              <a:buChar char="⚬"/>
            </a:pPr>
            <a:r>
              <a:rPr lang="en-US" sz="2351" b="1" spc="117">
                <a:solidFill>
                  <a:srgbClr val="02051A"/>
                </a:solidFill>
                <a:latin typeface="Montserrat Bold"/>
                <a:ea typeface="Montserrat Bold"/>
                <a:cs typeface="Montserrat Bold"/>
                <a:sym typeface="Montserrat Bold"/>
              </a:rPr>
              <a:t>Mais de 20 setores com regimes próprios (específicos)</a:t>
            </a:r>
          </a:p>
          <a:p>
            <a:pPr marL="537517" lvl="2" indent="-179172" algn="l">
              <a:lnSpc>
                <a:spcPts val="2822"/>
              </a:lnSpc>
              <a:buFont typeface="Arial"/>
              <a:buChar char="⚬"/>
            </a:pPr>
            <a:r>
              <a:rPr lang="en-US" sz="2351" spc="117">
                <a:solidFill>
                  <a:srgbClr val="02051A"/>
                </a:solidFill>
                <a:latin typeface="Montserrat"/>
                <a:ea typeface="Montserrat"/>
                <a:cs typeface="Montserrat"/>
                <a:sym typeface="Montserrat"/>
              </a:rPr>
              <a:t> Ex: combustíveis, saúde, cooperativas, serviços financeiros, bares, imóveis...</a:t>
            </a:r>
          </a:p>
          <a:p>
            <a:pPr marL="537517" lvl="2" indent="-179172" algn="l">
              <a:lnSpc>
                <a:spcPts val="2822"/>
              </a:lnSpc>
              <a:buFont typeface="Arial"/>
              <a:buChar char="⚬"/>
            </a:pPr>
            <a:r>
              <a:rPr lang="en-US" sz="2351" b="1" spc="117">
                <a:solidFill>
                  <a:srgbClr val="02051A"/>
                </a:solidFill>
                <a:latin typeface="Montserrat Bold"/>
                <a:ea typeface="Montserrat Bold"/>
                <a:cs typeface="Montserrat Bold"/>
                <a:sym typeface="Montserrat Bold"/>
              </a:rPr>
              <a:t>Alíquotas reduzidas em 30% ou 60% para dezenas de atividades e produtos</a:t>
            </a:r>
          </a:p>
          <a:p>
            <a:pPr marL="537517" lvl="2" indent="-179172" algn="l">
              <a:lnSpc>
                <a:spcPts val="2822"/>
              </a:lnSpc>
            </a:pPr>
            <a:r>
              <a:rPr lang="en-US" sz="2351" spc="117">
                <a:solidFill>
                  <a:srgbClr val="02051A"/>
                </a:solidFill>
                <a:latin typeface="Montserrat"/>
                <a:ea typeface="Montserrat"/>
                <a:cs typeface="Montserrat"/>
                <a:sym typeface="Montserrat"/>
              </a:rPr>
              <a:t>Ex: educação, saúde, cultura, agropecuária, segurança, jornalismo, eventos...</a:t>
            </a:r>
          </a:p>
          <a:p>
            <a:pPr marL="537517" lvl="2" indent="-179172" algn="l">
              <a:lnSpc>
                <a:spcPts val="2822"/>
              </a:lnSpc>
              <a:buFont typeface="Arial"/>
              <a:buChar char="⚬"/>
            </a:pPr>
            <a:r>
              <a:rPr lang="en-US" sz="2351" b="1" spc="117">
                <a:solidFill>
                  <a:srgbClr val="02051A"/>
                </a:solidFill>
                <a:latin typeface="Montserrat Bold"/>
                <a:ea typeface="Montserrat Bold"/>
                <a:cs typeface="Montserrat Bold"/>
                <a:sym typeface="Montserrat Bold"/>
              </a:rPr>
              <a:t>Mais de 400 itens com alíquota zero</a:t>
            </a:r>
          </a:p>
          <a:p>
            <a:pPr marL="537517" lvl="2" indent="-179172" algn="l">
              <a:lnSpc>
                <a:spcPts val="2822"/>
              </a:lnSpc>
            </a:pPr>
            <a:r>
              <a:rPr lang="en-US" sz="2351" spc="117">
                <a:solidFill>
                  <a:srgbClr val="02051A"/>
                </a:solidFill>
                <a:latin typeface="Montserrat"/>
                <a:ea typeface="Montserrat"/>
                <a:cs typeface="Montserrat"/>
                <a:sym typeface="Montserrat"/>
              </a:rPr>
              <a:t>Ex: medicamentos, dispositivos médicos, saúde menstrual, automóveis PcD/TEA...</a:t>
            </a:r>
          </a:p>
          <a:p>
            <a:pPr marL="537517" lvl="2" indent="-179172" algn="l">
              <a:lnSpc>
                <a:spcPts val="2822"/>
              </a:lnSpc>
              <a:buFont typeface="Arial"/>
              <a:buChar char="⚬"/>
            </a:pPr>
            <a:r>
              <a:rPr lang="en-US" sz="2351" b="1" spc="117">
                <a:solidFill>
                  <a:srgbClr val="02051A"/>
                </a:solidFill>
                <a:latin typeface="Montserrat Bold"/>
                <a:ea typeface="Montserrat Bold"/>
                <a:cs typeface="Montserrat Bold"/>
                <a:sym typeface="Montserrat Bold"/>
              </a:rPr>
              <a:t>Isenções, créditos presumidos e regimes exclusivos para categorias específicas.</a:t>
            </a:r>
          </a:p>
          <a:p>
            <a:pPr marL="537517" lvl="2" indent="-179172" algn="l">
              <a:lnSpc>
                <a:spcPts val="2822"/>
              </a:lnSpc>
            </a:pPr>
            <a:endParaRPr lang="en-US" sz="2351" b="1" spc="117">
              <a:solidFill>
                <a:srgbClr val="02051A"/>
              </a:solidFill>
              <a:latin typeface="Montserrat Bold"/>
              <a:ea typeface="Montserrat Bold"/>
              <a:cs typeface="Montserrat Bold"/>
              <a:sym typeface="Montserrat Bold"/>
            </a:endParaRPr>
          </a:p>
          <a:p>
            <a:pPr marL="537517" lvl="2" indent="-179172" algn="l">
              <a:lnSpc>
                <a:spcPts val="2822"/>
              </a:lnSpc>
            </a:pPr>
            <a:r>
              <a:rPr lang="en-US" sz="2351" spc="117">
                <a:solidFill>
                  <a:srgbClr val="02051A"/>
                </a:solidFill>
                <a:latin typeface="Montserrat"/>
                <a:ea typeface="Montserrat"/>
                <a:cs typeface="Montserrat"/>
                <a:sym typeface="Montserrat"/>
              </a:rPr>
              <a:t>🔎 A uniformização tributária foi altamente fragmentada por</a:t>
            </a:r>
            <a:r>
              <a:rPr lang="en-US" sz="2351" b="1" spc="117">
                <a:solidFill>
                  <a:srgbClr val="02051A"/>
                </a:solidFill>
                <a:latin typeface="Montserrat Bold"/>
                <a:ea typeface="Montserrat Bold"/>
                <a:cs typeface="Montserrat Bold"/>
                <a:sym typeface="Montserrat Bold"/>
              </a:rPr>
              <a:t> pressões setoriais.</a:t>
            </a:r>
          </a:p>
          <a:p>
            <a:pPr marL="537517" lvl="2" indent="-179172" algn="l">
              <a:lnSpc>
                <a:spcPts val="2822"/>
              </a:lnSpc>
            </a:pPr>
            <a:r>
              <a:rPr lang="en-US" sz="2351" spc="117">
                <a:solidFill>
                  <a:srgbClr val="02051A"/>
                </a:solidFill>
                <a:latin typeface="Montserrat"/>
                <a:ea typeface="Montserrat"/>
                <a:cs typeface="Montserrat"/>
                <a:sym typeface="Montserrat"/>
              </a:rPr>
              <a:t> </a:t>
            </a:r>
          </a:p>
          <a:p>
            <a:pPr marL="537517" lvl="2" indent="-179172" algn="l">
              <a:lnSpc>
                <a:spcPts val="2822"/>
              </a:lnSpc>
            </a:pPr>
            <a:endParaRPr lang="en-US" sz="2351" spc="117">
              <a:solidFill>
                <a:srgbClr val="02051A"/>
              </a:solidFill>
              <a:latin typeface="Montserrat"/>
              <a:ea typeface="Montserrat"/>
              <a:cs typeface="Montserrat"/>
              <a:sym typeface="Montserrat"/>
            </a:endParaRPr>
          </a:p>
          <a:p>
            <a:pPr marL="537517" lvl="2" indent="-179172" algn="l">
              <a:lnSpc>
                <a:spcPts val="2822"/>
              </a:lnSpc>
            </a:pPr>
            <a:endParaRPr lang="en-US" sz="2351" spc="117">
              <a:solidFill>
                <a:srgbClr val="02051A"/>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312155"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22862082"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t="-13101" b="-13101"/>
            </a:stretch>
          </a:blipFill>
        </p:spPr>
      </p:sp>
      <p:sp>
        <p:nvSpPr>
          <p:cNvPr id="4" name="Freeform 4"/>
          <p:cNvSpPr/>
          <p:nvPr/>
        </p:nvSpPr>
        <p:spPr>
          <a:xfrm rot="-10800000">
            <a:off x="19416469"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0" y="0"/>
            <a:ext cx="18287980" cy="10287000"/>
            <a:chOff x="0" y="0"/>
            <a:chExt cx="24383973" cy="13716000"/>
          </a:xfrm>
        </p:grpSpPr>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4"/>
              <a:stretch>
                <a:fillRect/>
              </a:stretch>
            </a:blipFill>
          </p:spPr>
        </p:sp>
      </p:grpSp>
      <p:grpSp>
        <p:nvGrpSpPr>
          <p:cNvPr id="7" name="Group 7"/>
          <p:cNvGrpSpPr/>
          <p:nvPr/>
        </p:nvGrpSpPr>
        <p:grpSpPr>
          <a:xfrm>
            <a:off x="3775665" y="528240"/>
            <a:ext cx="9897515" cy="6573600"/>
            <a:chOff x="0" y="0"/>
            <a:chExt cx="13196687" cy="8764800"/>
          </a:xfrm>
        </p:grpSpPr>
        <p:sp>
          <p:nvSpPr>
            <p:cNvPr id="8" name="Freeform 8"/>
            <p:cNvSpPr/>
            <p:nvPr/>
          </p:nvSpPr>
          <p:spPr>
            <a:xfrm>
              <a:off x="0" y="0"/>
              <a:ext cx="13196697" cy="8764778"/>
            </a:xfrm>
            <a:custGeom>
              <a:avLst/>
              <a:gdLst/>
              <a:ahLst/>
              <a:cxnLst/>
              <a:rect l="l" t="t" r="r" b="b"/>
              <a:pathLst>
                <a:path w="13196697" h="8764778">
                  <a:moveTo>
                    <a:pt x="0" y="0"/>
                  </a:moveTo>
                  <a:lnTo>
                    <a:pt x="13196697" y="0"/>
                  </a:lnTo>
                  <a:lnTo>
                    <a:pt x="13196697" y="8764778"/>
                  </a:lnTo>
                  <a:lnTo>
                    <a:pt x="0" y="8764778"/>
                  </a:lnTo>
                  <a:lnTo>
                    <a:pt x="0" y="0"/>
                  </a:lnTo>
                  <a:close/>
                </a:path>
              </a:pathLst>
            </a:custGeom>
            <a:blipFill>
              <a:blip r:embed="rId5"/>
              <a:stretch>
                <a:fillRect t="-17" b="-18"/>
              </a:stretch>
            </a:blipFill>
          </p:spPr>
        </p:sp>
      </p:grpSp>
      <p:sp>
        <p:nvSpPr>
          <p:cNvPr id="9" name="TextBox 9"/>
          <p:cNvSpPr txBox="1"/>
          <p:nvPr/>
        </p:nvSpPr>
        <p:spPr>
          <a:xfrm>
            <a:off x="3625808" y="7229475"/>
            <a:ext cx="11576794" cy="4124325"/>
          </a:xfrm>
          <a:prstGeom prst="rect">
            <a:avLst/>
          </a:prstGeom>
        </p:spPr>
        <p:txBody>
          <a:bodyPr lIns="0" tIns="0" rIns="0" bIns="0" rtlCol="0" anchor="t">
            <a:spAutoFit/>
          </a:bodyPr>
          <a:lstStyle/>
          <a:p>
            <a:pPr algn="l">
              <a:lnSpc>
                <a:spcPts val="2821"/>
              </a:lnSpc>
            </a:pPr>
            <a:endParaRPr/>
          </a:p>
          <a:p>
            <a:pPr algn="l">
              <a:lnSpc>
                <a:spcPts val="2821"/>
              </a:lnSpc>
            </a:pPr>
            <a:endParaRPr/>
          </a:p>
          <a:p>
            <a:pPr algn="l">
              <a:lnSpc>
                <a:spcPts val="3661"/>
              </a:lnSpc>
            </a:pPr>
            <a:r>
              <a:rPr lang="en-US" sz="3051" spc="151">
                <a:solidFill>
                  <a:srgbClr val="02051A"/>
                </a:solidFill>
                <a:latin typeface="Montserrat"/>
                <a:ea typeface="Montserrat"/>
                <a:cs typeface="Montserrat"/>
                <a:sym typeface="Montserrat"/>
              </a:rPr>
              <a:t> ❗ </a:t>
            </a:r>
            <a:r>
              <a:rPr lang="en-US" sz="3051" b="1" spc="151">
                <a:solidFill>
                  <a:srgbClr val="02051A"/>
                </a:solidFill>
                <a:latin typeface="Montserrat Bold"/>
                <a:ea typeface="Montserrat Bold"/>
                <a:cs typeface="Montserrat Bold"/>
                <a:sym typeface="Montserrat Bold"/>
              </a:rPr>
              <a:t>O risco</a:t>
            </a:r>
            <a:r>
              <a:rPr lang="en-US" sz="3051" spc="151">
                <a:solidFill>
                  <a:srgbClr val="02051A"/>
                </a:solidFill>
                <a:latin typeface="Montserrat"/>
                <a:ea typeface="Montserrat"/>
                <a:cs typeface="Montserrat"/>
                <a:sym typeface="Montserrat"/>
              </a:rPr>
              <a:t>: manter a complexidade, a litigiosidade e as distorções de alocação econômica e por consequência a Alíquota.</a:t>
            </a:r>
          </a:p>
          <a:p>
            <a:pPr algn="l">
              <a:lnSpc>
                <a:spcPts val="2821"/>
              </a:lnSpc>
            </a:pPr>
            <a:endParaRPr lang="en-US" sz="3051" spc="151">
              <a:solidFill>
                <a:srgbClr val="02051A"/>
              </a:solidFill>
              <a:latin typeface="Montserrat"/>
              <a:ea typeface="Montserrat"/>
              <a:cs typeface="Montserrat"/>
              <a:sym typeface="Montserrat"/>
            </a:endParaRPr>
          </a:p>
          <a:p>
            <a:pPr algn="l">
              <a:lnSpc>
                <a:spcPts val="2821"/>
              </a:lnSpc>
            </a:pPr>
            <a:endParaRPr lang="en-US" sz="3051" spc="151">
              <a:solidFill>
                <a:srgbClr val="02051A"/>
              </a:solidFill>
              <a:latin typeface="Montserrat"/>
              <a:ea typeface="Montserrat"/>
              <a:cs typeface="Montserrat"/>
              <a:sym typeface="Montserrat"/>
            </a:endParaRPr>
          </a:p>
          <a:p>
            <a:pPr algn="l">
              <a:lnSpc>
                <a:spcPts val="2821"/>
              </a:lnSpc>
            </a:pPr>
            <a:endParaRPr lang="en-US" sz="3051" spc="151">
              <a:solidFill>
                <a:srgbClr val="02051A"/>
              </a:solidFill>
              <a:latin typeface="Montserrat"/>
              <a:ea typeface="Montserrat"/>
              <a:cs typeface="Montserrat"/>
              <a:sym typeface="Montserrat"/>
            </a:endParaRPr>
          </a:p>
          <a:p>
            <a:pPr algn="l">
              <a:lnSpc>
                <a:spcPts val="2821"/>
              </a:lnSpc>
            </a:pPr>
            <a:endParaRPr lang="en-US" sz="3051" spc="151">
              <a:solidFill>
                <a:srgbClr val="02051A"/>
              </a:solidFill>
              <a:latin typeface="Montserrat"/>
              <a:ea typeface="Montserrat"/>
              <a:cs typeface="Montserrat"/>
              <a:sym typeface="Montserrat"/>
            </a:endParaRPr>
          </a:p>
          <a:p>
            <a:pPr algn="l">
              <a:lnSpc>
                <a:spcPts val="2821"/>
              </a:lnSpc>
            </a:pPr>
            <a:endParaRPr lang="en-US" sz="3051" spc="151">
              <a:solidFill>
                <a:srgbClr val="02051A"/>
              </a:solidFill>
              <a:latin typeface="Montserrat"/>
              <a:ea typeface="Montserrat"/>
              <a:cs typeface="Montserrat"/>
              <a:sym typeface="Montserrat"/>
            </a:endParaRPr>
          </a:p>
          <a:p>
            <a:pPr algn="l">
              <a:lnSpc>
                <a:spcPts val="2821"/>
              </a:lnSpc>
            </a:pPr>
            <a:endParaRPr lang="en-US" sz="3051" spc="151">
              <a:solidFill>
                <a:srgbClr val="02051A"/>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Freeform 4"/>
          <p:cNvSpPr/>
          <p:nvPr/>
        </p:nvSpPr>
        <p:spPr>
          <a:xfrm>
            <a:off x="16957615" y="1028700"/>
            <a:ext cx="603370" cy="603370"/>
          </a:xfrm>
          <a:custGeom>
            <a:avLst/>
            <a:gdLst/>
            <a:ahLst/>
            <a:cxnLst/>
            <a:rect l="l" t="t" r="r" b="b"/>
            <a:pathLst>
              <a:path w="603370" h="603370">
                <a:moveTo>
                  <a:pt x="0" y="0"/>
                </a:moveTo>
                <a:lnTo>
                  <a:pt x="603370" y="0"/>
                </a:lnTo>
                <a:lnTo>
                  <a:pt x="603370" y="603370"/>
                </a:lnTo>
                <a:lnTo>
                  <a:pt x="0" y="603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3365301" y="1982152"/>
            <a:ext cx="11604789" cy="7276148"/>
          </a:xfrm>
          <a:prstGeom prst="rect">
            <a:avLst/>
          </a:prstGeom>
        </p:spPr>
        <p:txBody>
          <a:bodyPr lIns="0" tIns="0" rIns="0" bIns="0" rtlCol="0" anchor="t">
            <a:spAutoFit/>
          </a:bodyPr>
          <a:lstStyle/>
          <a:p>
            <a:pPr algn="l">
              <a:lnSpc>
                <a:spcPts val="7138"/>
              </a:lnSpc>
            </a:pPr>
            <a:r>
              <a:rPr lang="en-US" sz="5098" b="1" spc="-49">
                <a:solidFill>
                  <a:srgbClr val="02051A"/>
                </a:solidFill>
                <a:latin typeface="Clear Sans Bold"/>
                <a:ea typeface="Clear Sans Bold"/>
                <a:cs typeface="Clear Sans Bold"/>
                <a:sym typeface="Clear Sans Bold"/>
              </a:rPr>
              <a:t>Relação entre Governo e Mercado</a:t>
            </a:r>
          </a:p>
          <a:p>
            <a:pPr algn="l">
              <a:lnSpc>
                <a:spcPts val="7138"/>
              </a:lnSpc>
            </a:pPr>
            <a:endParaRPr lang="en-US" sz="5098" b="1" spc="-49">
              <a:solidFill>
                <a:srgbClr val="02051A"/>
              </a:solidFill>
              <a:latin typeface="Clear Sans Bold"/>
              <a:ea typeface="Clear Sans Bold"/>
              <a:cs typeface="Clear Sans Bold"/>
              <a:sym typeface="Clear Sans Bold"/>
            </a:endParaRPr>
          </a:p>
          <a:p>
            <a:pPr marL="1165739" lvl="2" indent="-388580" algn="l">
              <a:lnSpc>
                <a:spcPts val="7138"/>
              </a:lnSpc>
              <a:buFont typeface="Arial"/>
              <a:buChar char="⚬"/>
            </a:pPr>
            <a:r>
              <a:rPr lang="en-US" sz="5098" b="1" spc="-49">
                <a:solidFill>
                  <a:srgbClr val="02051A"/>
                </a:solidFill>
                <a:latin typeface="Clear Sans Bold"/>
                <a:ea typeface="Clear Sans Bold"/>
                <a:cs typeface="Clear Sans Bold"/>
                <a:sym typeface="Clear Sans Bold"/>
              </a:rPr>
              <a:t>Mercado depende de leis e decisões políticas</a:t>
            </a:r>
          </a:p>
          <a:p>
            <a:pPr marL="1165739" lvl="2" indent="-388580" algn="l">
              <a:lnSpc>
                <a:spcPts val="7138"/>
              </a:lnSpc>
              <a:buFont typeface="Arial"/>
              <a:buChar char="⚬"/>
            </a:pPr>
            <a:r>
              <a:rPr lang="en-US" sz="5098" b="1" spc="-49">
                <a:solidFill>
                  <a:srgbClr val="02051A"/>
                </a:solidFill>
                <a:latin typeface="Clear Sans Bold"/>
                <a:ea typeface="Clear Sans Bold"/>
                <a:cs typeface="Clear Sans Bold"/>
                <a:sym typeface="Clear Sans Bold"/>
              </a:rPr>
              <a:t>Governo depende de impostos</a:t>
            </a:r>
          </a:p>
          <a:p>
            <a:pPr marL="1165739" lvl="2" indent="-388580" algn="l">
              <a:lnSpc>
                <a:spcPts val="7138"/>
              </a:lnSpc>
              <a:buFont typeface="Arial"/>
              <a:buChar char="⚬"/>
            </a:pPr>
            <a:r>
              <a:rPr lang="en-US" sz="5098" b="1" spc="-49">
                <a:solidFill>
                  <a:srgbClr val="02051A"/>
                </a:solidFill>
                <a:latin typeface="Clear Sans Bold"/>
                <a:ea typeface="Clear Sans Bold"/>
                <a:cs typeface="Clear Sans Bold"/>
                <a:sym typeface="Clear Sans Bold"/>
              </a:rPr>
              <a:t>Instituições econômicas modernas necessitam de um sistema jurídico</a:t>
            </a:r>
          </a:p>
          <a:p>
            <a:pPr marL="1165739" lvl="2" indent="-388580" algn="l">
              <a:lnSpc>
                <a:spcPts val="7138"/>
              </a:lnSpc>
            </a:pPr>
            <a:endParaRPr lang="en-US" sz="5098" b="1" spc="-49">
              <a:solidFill>
                <a:srgbClr val="02051A"/>
              </a:solidFill>
              <a:latin typeface="Clear Sans Bold"/>
              <a:ea typeface="Clear Sans Bold"/>
              <a:cs typeface="Clear Sans Bold"/>
              <a:sym typeface="Clear Sans Bold"/>
            </a:endParaRPr>
          </a:p>
        </p:txBody>
      </p:sp>
      <p:sp>
        <p:nvSpPr>
          <p:cNvPr id="6" name="TextBox 6"/>
          <p:cNvSpPr txBox="1"/>
          <p:nvPr/>
        </p:nvSpPr>
        <p:spPr>
          <a:xfrm>
            <a:off x="0" y="727234"/>
            <a:ext cx="15825861" cy="1548777"/>
          </a:xfrm>
          <a:prstGeom prst="rect">
            <a:avLst/>
          </a:prstGeom>
        </p:spPr>
        <p:txBody>
          <a:bodyPr lIns="0" tIns="0" rIns="0" bIns="0" rtlCol="0" anchor="t">
            <a:spAutoFit/>
          </a:bodyPr>
          <a:lstStyle/>
          <a:p>
            <a:pPr algn="ctr">
              <a:lnSpc>
                <a:spcPts val="6202"/>
              </a:lnSpc>
            </a:pPr>
            <a:r>
              <a:rPr lang="en-US" sz="5639" b="1" spc="-169">
                <a:solidFill>
                  <a:srgbClr val="02051A"/>
                </a:solidFill>
                <a:latin typeface="Montserrat Bold"/>
                <a:ea typeface="Montserrat Bold"/>
                <a:cs typeface="Montserrat Bold"/>
                <a:sym typeface="Montserrat Bold"/>
              </a:rPr>
              <a:t>O PESO DO SISTEMA TRIBUTÁRIO</a:t>
            </a:r>
          </a:p>
          <a:p>
            <a:pPr algn="ctr">
              <a:lnSpc>
                <a:spcPts val="6202"/>
              </a:lnSpc>
            </a:pPr>
            <a:endParaRPr lang="en-US" sz="5639" b="1" spc="-169">
              <a:solidFill>
                <a:srgbClr val="02051A"/>
              </a:solidFill>
              <a:latin typeface="Montserrat Bold"/>
              <a:ea typeface="Montserrat Bold"/>
              <a:cs typeface="Montserrat Bold"/>
              <a:sym typeface="Montserrat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3441993" y="-3217188"/>
            <a:ext cx="7704867" cy="16187412"/>
          </a:xfrm>
          <a:custGeom>
            <a:avLst/>
            <a:gdLst/>
            <a:ahLst/>
            <a:cxnLst/>
            <a:rect l="l" t="t" r="r" b="b"/>
            <a:pathLst>
              <a:path w="7704867" h="16187412">
                <a:moveTo>
                  <a:pt x="0" y="0"/>
                </a:moveTo>
                <a:lnTo>
                  <a:pt x="7704867" y="0"/>
                </a:lnTo>
                <a:lnTo>
                  <a:pt x="7704867" y="16187412"/>
                </a:lnTo>
                <a:lnTo>
                  <a:pt x="0" y="16187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671967" y="638275"/>
            <a:ext cx="14587333" cy="9220224"/>
            <a:chOff x="0" y="0"/>
            <a:chExt cx="19449777" cy="12293632"/>
          </a:xfrm>
        </p:grpSpPr>
        <p:sp>
          <p:nvSpPr>
            <p:cNvPr id="4" name="Freeform 4"/>
            <p:cNvSpPr/>
            <p:nvPr/>
          </p:nvSpPr>
          <p:spPr>
            <a:xfrm>
              <a:off x="0" y="0"/>
              <a:ext cx="19449796" cy="12293600"/>
            </a:xfrm>
            <a:custGeom>
              <a:avLst/>
              <a:gdLst/>
              <a:ahLst/>
              <a:cxnLst/>
              <a:rect l="l" t="t" r="r" b="b"/>
              <a:pathLst>
                <a:path w="19449796" h="12293600">
                  <a:moveTo>
                    <a:pt x="0" y="0"/>
                  </a:moveTo>
                  <a:lnTo>
                    <a:pt x="0" y="12293600"/>
                  </a:lnTo>
                  <a:lnTo>
                    <a:pt x="19449796" y="12293600"/>
                  </a:lnTo>
                  <a:lnTo>
                    <a:pt x="19449796" y="0"/>
                  </a:lnTo>
                  <a:lnTo>
                    <a:pt x="0" y="0"/>
                  </a:lnTo>
                  <a:close/>
                  <a:moveTo>
                    <a:pt x="19398742" y="12242673"/>
                  </a:moveTo>
                  <a:lnTo>
                    <a:pt x="49911" y="12242673"/>
                  </a:lnTo>
                  <a:lnTo>
                    <a:pt x="49911" y="49911"/>
                  </a:lnTo>
                  <a:lnTo>
                    <a:pt x="19398742" y="49911"/>
                  </a:lnTo>
                  <a:lnTo>
                    <a:pt x="19398742" y="12242673"/>
                  </a:lnTo>
                  <a:close/>
                </a:path>
              </a:pathLst>
            </a:custGeom>
            <a:solidFill>
              <a:srgbClr val="02051A"/>
            </a:solidFill>
          </p:spPr>
        </p:sp>
      </p:grpSp>
      <p:sp>
        <p:nvSpPr>
          <p:cNvPr id="5" name="TextBox 5"/>
          <p:cNvSpPr txBox="1"/>
          <p:nvPr/>
        </p:nvSpPr>
        <p:spPr>
          <a:xfrm>
            <a:off x="3843488" y="1031193"/>
            <a:ext cx="12663484" cy="8217694"/>
          </a:xfrm>
          <a:prstGeom prst="rect">
            <a:avLst/>
          </a:prstGeom>
        </p:spPr>
        <p:txBody>
          <a:bodyPr lIns="0" tIns="0" rIns="0" bIns="0" rtlCol="0" anchor="t">
            <a:spAutoFit/>
          </a:bodyPr>
          <a:lstStyle/>
          <a:p>
            <a:pPr algn="just">
              <a:lnSpc>
                <a:spcPts val="5016"/>
              </a:lnSpc>
            </a:pPr>
            <a:r>
              <a:rPr lang="en-US" sz="4180" b="1" spc="-40">
                <a:solidFill>
                  <a:srgbClr val="02051A"/>
                </a:solidFill>
                <a:latin typeface="Cooper Hewitt Bold"/>
                <a:ea typeface="Cooper Hewitt Bold"/>
                <a:cs typeface="Cooper Hewitt Bold"/>
                <a:sym typeface="Cooper Hewitt Bold"/>
              </a:rPr>
              <a:t>“Não existe mercado sem governo e não existe o governo sem impostos; o tipo de mercado existente depende de leis e decisões políticas que o governo tem de fazer e tomar. Na ausência de um sistema jurídico sustentado pelos impostos, não haveria dinheiro, nem bancos, nem empresas, nem bolsa de valores, nem patentes, nem uma moderna economia de mercado - não haveria nenhuma das instituições que possibilitam a existência de quase todas as formas contemporâneas de renda e riqueza.”</a:t>
            </a:r>
          </a:p>
          <a:p>
            <a:pPr algn="just">
              <a:lnSpc>
                <a:spcPts val="5016"/>
              </a:lnSpc>
            </a:pPr>
            <a:endParaRPr lang="en-US" sz="4180" b="1" spc="-40">
              <a:solidFill>
                <a:srgbClr val="02051A"/>
              </a:solidFill>
              <a:latin typeface="Cooper Hewitt Bold"/>
              <a:ea typeface="Cooper Hewitt Bold"/>
              <a:cs typeface="Cooper Hewitt Bold"/>
              <a:sym typeface="Cooper Hewitt Bold"/>
            </a:endParaRPr>
          </a:p>
          <a:p>
            <a:pPr algn="just">
              <a:lnSpc>
                <a:spcPts val="2856"/>
              </a:lnSpc>
            </a:pPr>
            <a:r>
              <a:rPr lang="en-US" sz="2380" b="1" spc="-23">
                <a:solidFill>
                  <a:srgbClr val="02051A"/>
                </a:solidFill>
                <a:latin typeface="Cooper Hewitt Bold"/>
                <a:ea typeface="Cooper Hewitt Bold"/>
                <a:cs typeface="Cooper Hewitt Bold"/>
                <a:sym typeface="Cooper Hewitt Bold"/>
              </a:rPr>
              <a:t> MURPHY, Liam e NAGEL, Thomas. O mito da propriedade: impostos e justiça. Imprensa da Universidade de Oxford, 2002, p. 46.</a:t>
            </a:r>
          </a:p>
          <a:p>
            <a:pPr algn="just">
              <a:lnSpc>
                <a:spcPts val="2855"/>
              </a:lnSpc>
            </a:pPr>
            <a:endParaRPr lang="en-US" sz="2380" b="1" spc="-23">
              <a:solidFill>
                <a:srgbClr val="02051A"/>
              </a:solidFill>
              <a:latin typeface="Cooper Hewitt Bold"/>
              <a:ea typeface="Cooper Hewitt Bold"/>
              <a:cs typeface="Cooper Hewitt Bold"/>
              <a:sym typeface="Cooper Hewitt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3441993" y="-3217188"/>
            <a:ext cx="7704867" cy="16187412"/>
          </a:xfrm>
          <a:custGeom>
            <a:avLst/>
            <a:gdLst/>
            <a:ahLst/>
            <a:cxnLst/>
            <a:rect l="l" t="t" r="r" b="b"/>
            <a:pathLst>
              <a:path w="7704867" h="16187412">
                <a:moveTo>
                  <a:pt x="0" y="0"/>
                </a:moveTo>
                <a:lnTo>
                  <a:pt x="7704867" y="0"/>
                </a:lnTo>
                <a:lnTo>
                  <a:pt x="7704867" y="16187412"/>
                </a:lnTo>
                <a:lnTo>
                  <a:pt x="0" y="161874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989791" y="1295001"/>
            <a:ext cx="14457777" cy="6962272"/>
            <a:chOff x="0" y="0"/>
            <a:chExt cx="19277036" cy="9283029"/>
          </a:xfrm>
        </p:grpSpPr>
        <p:sp>
          <p:nvSpPr>
            <p:cNvPr id="4" name="Freeform 4"/>
            <p:cNvSpPr/>
            <p:nvPr/>
          </p:nvSpPr>
          <p:spPr>
            <a:xfrm>
              <a:off x="0" y="0"/>
              <a:ext cx="19277076" cy="9283065"/>
            </a:xfrm>
            <a:custGeom>
              <a:avLst/>
              <a:gdLst/>
              <a:ahLst/>
              <a:cxnLst/>
              <a:rect l="l" t="t" r="r" b="b"/>
              <a:pathLst>
                <a:path w="19277076" h="9283065">
                  <a:moveTo>
                    <a:pt x="0" y="0"/>
                  </a:moveTo>
                  <a:lnTo>
                    <a:pt x="0" y="9283065"/>
                  </a:lnTo>
                  <a:lnTo>
                    <a:pt x="19277076" y="9283065"/>
                  </a:lnTo>
                  <a:lnTo>
                    <a:pt x="19277076" y="0"/>
                  </a:lnTo>
                  <a:lnTo>
                    <a:pt x="0" y="0"/>
                  </a:lnTo>
                  <a:close/>
                  <a:moveTo>
                    <a:pt x="19136361" y="9142476"/>
                  </a:moveTo>
                  <a:lnTo>
                    <a:pt x="137668" y="9142476"/>
                  </a:lnTo>
                  <a:lnTo>
                    <a:pt x="137668" y="137668"/>
                  </a:lnTo>
                  <a:lnTo>
                    <a:pt x="19136361" y="137668"/>
                  </a:lnTo>
                  <a:lnTo>
                    <a:pt x="19136361" y="9142476"/>
                  </a:lnTo>
                  <a:close/>
                </a:path>
              </a:pathLst>
            </a:custGeom>
            <a:solidFill>
              <a:srgbClr val="FF700A"/>
            </a:solidFill>
          </p:spPr>
        </p:sp>
      </p:grpSp>
      <p:sp>
        <p:nvSpPr>
          <p:cNvPr id="5" name="TextBox 5"/>
          <p:cNvSpPr txBox="1"/>
          <p:nvPr/>
        </p:nvSpPr>
        <p:spPr>
          <a:xfrm>
            <a:off x="3528085" y="2705181"/>
            <a:ext cx="11679523" cy="4773255"/>
          </a:xfrm>
          <a:prstGeom prst="rect">
            <a:avLst/>
          </a:prstGeom>
        </p:spPr>
        <p:txBody>
          <a:bodyPr lIns="0" tIns="0" rIns="0" bIns="0" rtlCol="0" anchor="t">
            <a:spAutoFit/>
          </a:bodyPr>
          <a:lstStyle/>
          <a:p>
            <a:pPr marL="692680" lvl="2" indent="-230894" algn="l">
              <a:lnSpc>
                <a:spcPts val="4545"/>
              </a:lnSpc>
              <a:buFont typeface="Arial"/>
              <a:buChar char="⚬"/>
            </a:pPr>
            <a:r>
              <a:rPr lang="en-US" sz="3029">
                <a:solidFill>
                  <a:srgbClr val="02051A"/>
                </a:solidFill>
                <a:latin typeface="Cooper Hewitt"/>
                <a:ea typeface="Cooper Hewitt"/>
                <a:cs typeface="Cooper Hewitt"/>
                <a:sym typeface="Cooper Hewitt"/>
              </a:rPr>
              <a:t>Estabilização do ambiente social</a:t>
            </a:r>
          </a:p>
          <a:p>
            <a:pPr marL="692680" lvl="2" indent="-230894" algn="l">
              <a:lnSpc>
                <a:spcPts val="4545"/>
              </a:lnSpc>
              <a:buFont typeface="Arial"/>
              <a:buChar char="⚬"/>
            </a:pPr>
            <a:r>
              <a:rPr lang="en-US" sz="3029">
                <a:solidFill>
                  <a:srgbClr val="02051A"/>
                </a:solidFill>
                <a:latin typeface="Cooper Hewitt"/>
                <a:ea typeface="Cooper Hewitt"/>
                <a:cs typeface="Cooper Hewitt"/>
                <a:sym typeface="Cooper Hewitt"/>
              </a:rPr>
              <a:t>Promoção do desenvolvimento econômico</a:t>
            </a:r>
          </a:p>
          <a:p>
            <a:pPr marL="692680" lvl="2" indent="-230894" algn="l">
              <a:lnSpc>
                <a:spcPts val="4545"/>
              </a:lnSpc>
              <a:buFont typeface="Arial"/>
              <a:buChar char="⚬"/>
            </a:pPr>
            <a:r>
              <a:rPr lang="en-US" sz="3029">
                <a:solidFill>
                  <a:srgbClr val="02051A"/>
                </a:solidFill>
                <a:latin typeface="Cooper Hewitt"/>
                <a:ea typeface="Cooper Hewitt"/>
                <a:cs typeface="Cooper Hewitt"/>
                <a:sym typeface="Cooper Hewitt"/>
              </a:rPr>
              <a:t>Princípios de neutralidade</a:t>
            </a:r>
          </a:p>
          <a:p>
            <a:pPr marL="692680" lvl="2" indent="-230894" algn="l">
              <a:lnSpc>
                <a:spcPts val="4545"/>
              </a:lnSpc>
              <a:buFont typeface="Arial"/>
              <a:buChar char="⚬"/>
            </a:pPr>
            <a:r>
              <a:rPr lang="en-US" sz="3029">
                <a:solidFill>
                  <a:srgbClr val="02051A"/>
                </a:solidFill>
                <a:latin typeface="Cooper Hewitt"/>
                <a:ea typeface="Cooper Hewitt"/>
                <a:cs typeface="Cooper Hewitt"/>
                <a:sym typeface="Cooper Hewitt"/>
              </a:rPr>
              <a:t>Interferência mínima necessária</a:t>
            </a:r>
          </a:p>
          <a:p>
            <a:pPr marL="692680" lvl="2" indent="-230894" algn="l">
              <a:lnSpc>
                <a:spcPts val="4545"/>
              </a:lnSpc>
              <a:buFont typeface="Arial"/>
              <a:buChar char="⚬"/>
            </a:pPr>
            <a:r>
              <a:rPr lang="en-US" sz="3029">
                <a:solidFill>
                  <a:srgbClr val="02051A"/>
                </a:solidFill>
                <a:latin typeface="Cooper Hewitt"/>
                <a:ea typeface="Cooper Hewitt"/>
                <a:cs typeface="Cooper Hewitt"/>
                <a:sym typeface="Cooper Hewitt"/>
              </a:rPr>
              <a:t>Facilitação e estímulo de atividades coletivas</a:t>
            </a:r>
          </a:p>
          <a:p>
            <a:pPr marL="692680" lvl="2" indent="-230894" algn="l">
              <a:lnSpc>
                <a:spcPts val="4545"/>
              </a:lnSpc>
              <a:buFont typeface="Arial"/>
              <a:buChar char="⚬"/>
            </a:pPr>
            <a:r>
              <a:rPr lang="en-US" sz="3029">
                <a:solidFill>
                  <a:srgbClr val="02051A"/>
                </a:solidFill>
                <a:latin typeface="Cooper Hewitt"/>
                <a:ea typeface="Cooper Hewitt"/>
                <a:cs typeface="Cooper Hewitt"/>
                <a:sym typeface="Cooper Hewitt"/>
              </a:rPr>
              <a:t>Coibição de atividades prejudiciais</a:t>
            </a:r>
          </a:p>
          <a:p>
            <a:pPr marL="692680" lvl="2" indent="-230894" algn="l">
              <a:lnSpc>
                <a:spcPts val="4545"/>
              </a:lnSpc>
            </a:pPr>
            <a:endParaRPr lang="en-US" sz="3029">
              <a:solidFill>
                <a:srgbClr val="02051A"/>
              </a:solidFill>
              <a:latin typeface="Cooper Hewitt"/>
              <a:ea typeface="Cooper Hewitt"/>
              <a:cs typeface="Cooper Hewitt"/>
              <a:sym typeface="Cooper Hewitt"/>
            </a:endParaRPr>
          </a:p>
          <a:p>
            <a:pPr marL="692680" lvl="2" indent="-230894" algn="l">
              <a:lnSpc>
                <a:spcPts val="4545"/>
              </a:lnSpc>
            </a:pPr>
            <a:endParaRPr lang="en-US" sz="3029">
              <a:solidFill>
                <a:srgbClr val="02051A"/>
              </a:solidFill>
              <a:latin typeface="Cooper Hewitt"/>
              <a:ea typeface="Cooper Hewitt"/>
              <a:cs typeface="Cooper Hewitt"/>
              <a:sym typeface="Cooper Hewitt"/>
            </a:endParaRPr>
          </a:p>
        </p:txBody>
      </p:sp>
      <p:sp>
        <p:nvSpPr>
          <p:cNvPr id="6" name="TextBox 6"/>
          <p:cNvSpPr txBox="1"/>
          <p:nvPr/>
        </p:nvSpPr>
        <p:spPr>
          <a:xfrm>
            <a:off x="3528085" y="1807136"/>
            <a:ext cx="11679523" cy="873125"/>
          </a:xfrm>
          <a:prstGeom prst="rect">
            <a:avLst/>
          </a:prstGeom>
        </p:spPr>
        <p:txBody>
          <a:bodyPr lIns="0" tIns="0" rIns="0" bIns="0" rtlCol="0" anchor="t">
            <a:spAutoFit/>
          </a:bodyPr>
          <a:lstStyle/>
          <a:p>
            <a:pPr algn="l">
              <a:lnSpc>
                <a:spcPts val="5199"/>
              </a:lnSpc>
            </a:pPr>
            <a:r>
              <a:rPr lang="en-US" sz="3999" spc="299">
                <a:solidFill>
                  <a:srgbClr val="02051A"/>
                </a:solidFill>
                <a:latin typeface="Cooper Hewitt"/>
                <a:ea typeface="Cooper Hewitt"/>
                <a:cs typeface="Cooper Hewitt"/>
                <a:sym typeface="Cooper Hewitt"/>
              </a:rPr>
              <a:t> PAPEL DO SISTEMA TRIBUTÁRIO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rot="-3853533">
            <a:off x="9976444" y="3208228"/>
            <a:ext cx="14147724" cy="6623644"/>
            <a:chOff x="0" y="0"/>
            <a:chExt cx="18863632" cy="8831525"/>
          </a:xfrm>
        </p:grpSpPr>
        <p:sp>
          <p:nvSpPr>
            <p:cNvPr id="5" name="Freeform 5"/>
            <p:cNvSpPr/>
            <p:nvPr/>
          </p:nvSpPr>
          <p:spPr>
            <a:xfrm>
              <a:off x="0" y="0"/>
              <a:ext cx="18863690" cy="8831580"/>
            </a:xfrm>
            <a:custGeom>
              <a:avLst/>
              <a:gdLst/>
              <a:ahLst/>
              <a:cxnLst/>
              <a:rect l="l" t="t" r="r" b="b"/>
              <a:pathLst>
                <a:path w="18863690" h="8831580">
                  <a:moveTo>
                    <a:pt x="0" y="0"/>
                  </a:moveTo>
                  <a:lnTo>
                    <a:pt x="18863690" y="0"/>
                  </a:lnTo>
                  <a:lnTo>
                    <a:pt x="18863690" y="8831580"/>
                  </a:lnTo>
                  <a:lnTo>
                    <a:pt x="0" y="8831580"/>
                  </a:lnTo>
                  <a:close/>
                </a:path>
              </a:pathLst>
            </a:custGeom>
            <a:solidFill>
              <a:srgbClr val="FF700A"/>
            </a:solidFill>
          </p:spPr>
        </p:sp>
      </p:grpSp>
      <p:grpSp>
        <p:nvGrpSpPr>
          <p:cNvPr id="6" name="Group 6"/>
          <p:cNvGrpSpPr/>
          <p:nvPr/>
        </p:nvGrpSpPr>
        <p:grpSpPr>
          <a:xfrm rot="3658010">
            <a:off x="12105690" y="888094"/>
            <a:ext cx="11651355" cy="5375279"/>
            <a:chOff x="0" y="0"/>
            <a:chExt cx="15535140" cy="7167039"/>
          </a:xfrm>
        </p:grpSpPr>
        <p:sp>
          <p:nvSpPr>
            <p:cNvPr id="7" name="Freeform 7"/>
            <p:cNvSpPr/>
            <p:nvPr/>
          </p:nvSpPr>
          <p:spPr>
            <a:xfrm>
              <a:off x="0" y="0"/>
              <a:ext cx="15535148" cy="7166991"/>
            </a:xfrm>
            <a:custGeom>
              <a:avLst/>
              <a:gdLst/>
              <a:ahLst/>
              <a:cxnLst/>
              <a:rect l="l" t="t" r="r" b="b"/>
              <a:pathLst>
                <a:path w="15535148" h="7166991">
                  <a:moveTo>
                    <a:pt x="0" y="0"/>
                  </a:moveTo>
                  <a:lnTo>
                    <a:pt x="15535148" y="0"/>
                  </a:lnTo>
                  <a:lnTo>
                    <a:pt x="15535148" y="7166991"/>
                  </a:lnTo>
                  <a:lnTo>
                    <a:pt x="0" y="7166991"/>
                  </a:lnTo>
                  <a:close/>
                </a:path>
              </a:pathLst>
            </a:custGeom>
            <a:solidFill>
              <a:srgbClr val="02051A"/>
            </a:solidFill>
          </p:spPr>
        </p:sp>
      </p:grpSp>
      <p:grpSp>
        <p:nvGrpSpPr>
          <p:cNvPr id="8" name="Group 8"/>
          <p:cNvGrpSpPr/>
          <p:nvPr/>
        </p:nvGrpSpPr>
        <p:grpSpPr>
          <a:xfrm>
            <a:off x="1028700" y="515928"/>
            <a:ext cx="12161802" cy="9255145"/>
            <a:chOff x="0" y="0"/>
            <a:chExt cx="16215736" cy="12340193"/>
          </a:xfrm>
        </p:grpSpPr>
        <p:sp>
          <p:nvSpPr>
            <p:cNvPr id="9" name="Freeform 9"/>
            <p:cNvSpPr/>
            <p:nvPr/>
          </p:nvSpPr>
          <p:spPr>
            <a:xfrm>
              <a:off x="0" y="0"/>
              <a:ext cx="16215740" cy="12340209"/>
            </a:xfrm>
            <a:custGeom>
              <a:avLst/>
              <a:gdLst/>
              <a:ahLst/>
              <a:cxnLst/>
              <a:rect l="l" t="t" r="r" b="b"/>
              <a:pathLst>
                <a:path w="16215740" h="12340209">
                  <a:moveTo>
                    <a:pt x="0" y="0"/>
                  </a:moveTo>
                  <a:lnTo>
                    <a:pt x="0" y="12340209"/>
                  </a:lnTo>
                  <a:lnTo>
                    <a:pt x="16215740" y="12340209"/>
                  </a:lnTo>
                  <a:lnTo>
                    <a:pt x="16215740" y="0"/>
                  </a:lnTo>
                  <a:lnTo>
                    <a:pt x="0" y="0"/>
                  </a:lnTo>
                  <a:close/>
                  <a:moveTo>
                    <a:pt x="16142463" y="12266930"/>
                  </a:moveTo>
                  <a:lnTo>
                    <a:pt x="71628" y="12266930"/>
                  </a:lnTo>
                  <a:lnTo>
                    <a:pt x="71628" y="71628"/>
                  </a:lnTo>
                  <a:lnTo>
                    <a:pt x="16142463" y="71628"/>
                  </a:lnTo>
                  <a:lnTo>
                    <a:pt x="16142463" y="12266930"/>
                  </a:lnTo>
                  <a:close/>
                </a:path>
              </a:pathLst>
            </a:custGeom>
            <a:solidFill>
              <a:srgbClr val="FF700A"/>
            </a:solidFill>
          </p:spPr>
        </p:sp>
      </p:grpSp>
      <p:sp>
        <p:nvSpPr>
          <p:cNvPr id="10" name="TextBox 10"/>
          <p:cNvSpPr txBox="1"/>
          <p:nvPr/>
        </p:nvSpPr>
        <p:spPr>
          <a:xfrm>
            <a:off x="922528" y="674420"/>
            <a:ext cx="11650085" cy="7501128"/>
          </a:xfrm>
          <a:prstGeom prst="rect">
            <a:avLst/>
          </a:prstGeom>
        </p:spPr>
        <p:txBody>
          <a:bodyPr lIns="0" tIns="0" rIns="0" bIns="0" rtlCol="0" anchor="t">
            <a:spAutoFit/>
          </a:bodyPr>
          <a:lstStyle/>
          <a:p>
            <a:pPr marL="617220" lvl="2" indent="-205740" algn="just">
              <a:lnSpc>
                <a:spcPts val="3726"/>
              </a:lnSpc>
              <a:buFont typeface="Arial"/>
              <a:buChar char="⚬"/>
            </a:pPr>
            <a:r>
              <a:rPr lang="en-US" sz="2700" b="1">
                <a:solidFill>
                  <a:srgbClr val="02051A"/>
                </a:solidFill>
                <a:latin typeface="Montserrat Bold"/>
                <a:ea typeface="Montserrat Bold"/>
                <a:cs typeface="Montserrat Bold"/>
                <a:sym typeface="Montserrat Bold"/>
              </a:rPr>
              <a:t>O PRINCÍPIO DA LEGALIDADE -  NÃO HAVERÁ TRIBUTO SEM LEI</a:t>
            </a:r>
          </a:p>
          <a:p>
            <a:pPr marL="617220" lvl="2" indent="-205740" algn="just">
              <a:lnSpc>
                <a:spcPts val="3726"/>
              </a:lnSpc>
            </a:pPr>
            <a:r>
              <a:rPr lang="en-US" sz="2700" b="1">
                <a:solidFill>
                  <a:srgbClr val="02051A"/>
                </a:solidFill>
                <a:latin typeface="Montserrat Bold"/>
                <a:ea typeface="Montserrat Bold"/>
                <a:cs typeface="Montserrat Bold"/>
                <a:sym typeface="Montserrat Bold"/>
              </a:rPr>
              <a:t> </a:t>
            </a:r>
          </a:p>
          <a:p>
            <a:pPr marL="617220" lvl="2" indent="-205740" algn="just">
              <a:lnSpc>
                <a:spcPts val="3726"/>
              </a:lnSpc>
              <a:buFont typeface="Arial"/>
              <a:buChar char="⚬"/>
            </a:pPr>
            <a:r>
              <a:rPr lang="en-US" sz="2700" b="1">
                <a:solidFill>
                  <a:srgbClr val="02051A"/>
                </a:solidFill>
                <a:latin typeface="Montserrat Bold"/>
                <a:ea typeface="Montserrat Bold"/>
                <a:cs typeface="Montserrat Bold"/>
                <a:sym typeface="Montserrat Bold"/>
              </a:rPr>
              <a:t>NULLUM TRIBUTUM SINE PRAEVIA LEGE, OU NO TAXATION WITHOUT REPRESENTATION, </a:t>
            </a:r>
          </a:p>
          <a:p>
            <a:pPr marL="617220" lvl="2" indent="-205740" algn="just">
              <a:lnSpc>
                <a:spcPts val="3726"/>
              </a:lnSpc>
            </a:pPr>
            <a:endParaRPr lang="en-US" sz="2700" b="1">
              <a:solidFill>
                <a:srgbClr val="02051A"/>
              </a:solidFill>
              <a:latin typeface="Montserrat Bold"/>
              <a:ea typeface="Montserrat Bold"/>
              <a:cs typeface="Montserrat Bold"/>
              <a:sym typeface="Montserrat Bold"/>
            </a:endParaRPr>
          </a:p>
          <a:p>
            <a:pPr marL="617220" lvl="2" indent="-205740" algn="just">
              <a:lnSpc>
                <a:spcPts val="3726"/>
              </a:lnSpc>
              <a:buFont typeface="Arial"/>
              <a:buChar char="⚬"/>
            </a:pPr>
            <a:r>
              <a:rPr lang="en-US" sz="2700" b="1">
                <a:solidFill>
                  <a:srgbClr val="02051A"/>
                </a:solidFill>
                <a:latin typeface="Montserrat Bold"/>
                <a:ea typeface="Montserrat Bold"/>
                <a:cs typeface="Montserrat Bold"/>
                <a:sym typeface="Montserrat Bold"/>
              </a:rPr>
              <a:t>REPRESENTAÇÃO DA VONTADE POPULAR É VIABILIZADA ATRAVÉS DOS POLÍTICOS ELEITOS COMO SEUS REPRESENTANTES. </a:t>
            </a:r>
          </a:p>
          <a:p>
            <a:pPr marL="617220" lvl="2" indent="-205740" algn="just">
              <a:lnSpc>
                <a:spcPts val="3726"/>
              </a:lnSpc>
            </a:pPr>
            <a:endParaRPr lang="en-US" sz="2700" b="1">
              <a:solidFill>
                <a:srgbClr val="02051A"/>
              </a:solidFill>
              <a:latin typeface="Montserrat Bold"/>
              <a:ea typeface="Montserrat Bold"/>
              <a:cs typeface="Montserrat Bold"/>
              <a:sym typeface="Montserrat Bold"/>
            </a:endParaRPr>
          </a:p>
          <a:p>
            <a:pPr marL="617220" lvl="2" indent="-205740" algn="just">
              <a:lnSpc>
                <a:spcPts val="3726"/>
              </a:lnSpc>
              <a:buFont typeface="Arial"/>
              <a:buChar char="⚬"/>
            </a:pPr>
            <a:r>
              <a:rPr lang="en-US" sz="2700" b="1">
                <a:solidFill>
                  <a:srgbClr val="02051A"/>
                </a:solidFill>
                <a:latin typeface="Montserrat Bold"/>
                <a:ea typeface="Montserrat Bold"/>
                <a:cs typeface="Montserrat Bold"/>
                <a:sym typeface="Montserrat Bold"/>
              </a:rPr>
              <a:t>BECKER, NA OBRA TEORIA GERAL DO DIREITO, “NA CONSTRUÇÃO JURÍDICA DE TODOS E DE CADA TRIBUTO, NUNCA MAIS ESTARÁ AUSENTE O FINALISMO EXTRAFISCAL, NEM SERÁ ESQUECIDO O FISCAL. AMBOS COEXISTIRÃO SEMPRE AGORA DE UM MODO CONSCIENTE E DESEJADO – NA CONSTRUÇÃO JURÍDICA DE CADA TRIBUTO;”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778204"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TextBox 4"/>
          <p:cNvSpPr txBox="1"/>
          <p:nvPr/>
        </p:nvSpPr>
        <p:spPr>
          <a:xfrm>
            <a:off x="3295526" y="763613"/>
            <a:ext cx="11696947" cy="6686550"/>
          </a:xfrm>
          <a:prstGeom prst="rect">
            <a:avLst/>
          </a:prstGeom>
        </p:spPr>
        <p:txBody>
          <a:bodyPr lIns="0" tIns="0" rIns="0" bIns="0" rtlCol="0" anchor="t">
            <a:spAutoFit/>
          </a:bodyPr>
          <a:lstStyle/>
          <a:p>
            <a:pPr algn="l">
              <a:lnSpc>
                <a:spcPts val="7555"/>
              </a:lnSpc>
            </a:pPr>
            <a:r>
              <a:rPr lang="en-US" sz="6295" b="1">
                <a:solidFill>
                  <a:srgbClr val="FFFEFE"/>
                </a:solidFill>
                <a:latin typeface="Montserrat Bold"/>
                <a:ea typeface="Montserrat Bold"/>
                <a:cs typeface="Montserrat Bold"/>
                <a:sym typeface="Montserrat Bold"/>
              </a:rPr>
              <a:t>SISTEMA TRIBUTÁRIO É...</a:t>
            </a:r>
          </a:p>
          <a:p>
            <a:pPr algn="l">
              <a:lnSpc>
                <a:spcPts val="7555"/>
              </a:lnSpc>
            </a:pPr>
            <a:endParaRPr lang="en-US" sz="6295" b="1">
              <a:solidFill>
                <a:srgbClr val="FFFEFE"/>
              </a:solidFill>
              <a:latin typeface="Montserrat Bold"/>
              <a:ea typeface="Montserrat Bold"/>
              <a:cs typeface="Montserrat Bold"/>
              <a:sym typeface="Montserrat Bold"/>
            </a:endParaRPr>
          </a:p>
          <a:p>
            <a:pPr algn="l">
              <a:lnSpc>
                <a:spcPts val="7555"/>
              </a:lnSpc>
            </a:pPr>
            <a:r>
              <a:rPr lang="en-US" sz="6295" b="1">
                <a:solidFill>
                  <a:srgbClr val="F86B01"/>
                </a:solidFill>
                <a:latin typeface="Montserrat Bold"/>
                <a:ea typeface="Montserrat Bold"/>
                <a:cs typeface="Montserrat Bold"/>
                <a:sym typeface="Montserrat Bold"/>
              </a:rPr>
              <a:t>JURIDÍCO </a:t>
            </a:r>
          </a:p>
          <a:p>
            <a:pPr algn="l">
              <a:lnSpc>
                <a:spcPts val="7555"/>
              </a:lnSpc>
            </a:pPr>
            <a:r>
              <a:rPr lang="en-US" sz="6295" b="1">
                <a:solidFill>
                  <a:srgbClr val="F86B01"/>
                </a:solidFill>
                <a:latin typeface="Montserrat Bold"/>
                <a:ea typeface="Montserrat Bold"/>
                <a:cs typeface="Montserrat Bold"/>
                <a:sym typeface="Montserrat Bold"/>
              </a:rPr>
              <a:t>ECONÔMICO</a:t>
            </a:r>
          </a:p>
          <a:p>
            <a:pPr algn="l">
              <a:lnSpc>
                <a:spcPts val="7555"/>
              </a:lnSpc>
            </a:pPr>
            <a:r>
              <a:rPr lang="en-US" sz="6295" b="1">
                <a:solidFill>
                  <a:srgbClr val="F86B01"/>
                </a:solidFill>
                <a:latin typeface="Montserrat Bold"/>
                <a:ea typeface="Montserrat Bold"/>
                <a:cs typeface="Montserrat Bold"/>
                <a:sym typeface="Montserrat Bold"/>
              </a:rPr>
              <a:t>POLÍTICO</a:t>
            </a:r>
          </a:p>
          <a:p>
            <a:pPr algn="l">
              <a:lnSpc>
                <a:spcPts val="7555"/>
              </a:lnSpc>
            </a:pPr>
            <a:r>
              <a:rPr lang="en-US" sz="6295" b="1">
                <a:solidFill>
                  <a:srgbClr val="F86B01"/>
                </a:solidFill>
                <a:latin typeface="Montserrat Bold"/>
                <a:ea typeface="Montserrat Bold"/>
                <a:cs typeface="Montserrat Bold"/>
                <a:sym typeface="Montserrat Bold"/>
              </a:rPr>
              <a:t>CONTÁBIL </a:t>
            </a:r>
          </a:p>
          <a:p>
            <a:pPr algn="l">
              <a:lnSpc>
                <a:spcPts val="7555"/>
              </a:lnSpc>
            </a:pPr>
            <a:endParaRPr lang="en-US" sz="6295" b="1">
              <a:solidFill>
                <a:srgbClr val="F86B01"/>
              </a:solidFill>
              <a:latin typeface="Montserrat Bold"/>
              <a:ea typeface="Montserrat Bold"/>
              <a:cs typeface="Montserrat Bold"/>
              <a:sym typeface="Montserrat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200396"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a:off x="2984425" y="1805953"/>
            <a:ext cx="4481985" cy="6429626"/>
            <a:chOff x="0" y="0"/>
            <a:chExt cx="5975980" cy="8572835"/>
          </a:xfrm>
        </p:grpSpPr>
        <p:sp>
          <p:nvSpPr>
            <p:cNvPr id="5" name="Freeform 5"/>
            <p:cNvSpPr/>
            <p:nvPr/>
          </p:nvSpPr>
          <p:spPr>
            <a:xfrm>
              <a:off x="0" y="0"/>
              <a:ext cx="5975985" cy="8572881"/>
            </a:xfrm>
            <a:custGeom>
              <a:avLst/>
              <a:gdLst/>
              <a:ahLst/>
              <a:cxnLst/>
              <a:rect l="l" t="t" r="r" b="b"/>
              <a:pathLst>
                <a:path w="5975985" h="8572881">
                  <a:moveTo>
                    <a:pt x="0" y="0"/>
                  </a:moveTo>
                  <a:lnTo>
                    <a:pt x="5975985" y="0"/>
                  </a:lnTo>
                  <a:lnTo>
                    <a:pt x="5975985" y="8572881"/>
                  </a:lnTo>
                  <a:lnTo>
                    <a:pt x="0" y="8572881"/>
                  </a:lnTo>
                  <a:lnTo>
                    <a:pt x="0" y="0"/>
                  </a:lnTo>
                  <a:close/>
                </a:path>
              </a:pathLst>
            </a:custGeom>
            <a:blipFill>
              <a:blip r:embed="rId3"/>
              <a:stretch>
                <a:fillRect l="-13" r="-12"/>
              </a:stretch>
            </a:blipFill>
          </p:spPr>
        </p:sp>
      </p:grpSp>
      <p:grpSp>
        <p:nvGrpSpPr>
          <p:cNvPr id="6" name="Group 6"/>
          <p:cNvGrpSpPr/>
          <p:nvPr/>
        </p:nvGrpSpPr>
        <p:grpSpPr>
          <a:xfrm>
            <a:off x="8877560" y="1805953"/>
            <a:ext cx="4475020" cy="6429626"/>
            <a:chOff x="0" y="0"/>
            <a:chExt cx="5966693" cy="8572835"/>
          </a:xfrm>
        </p:grpSpPr>
        <p:sp>
          <p:nvSpPr>
            <p:cNvPr id="7" name="Freeform 7"/>
            <p:cNvSpPr/>
            <p:nvPr/>
          </p:nvSpPr>
          <p:spPr>
            <a:xfrm>
              <a:off x="0" y="0"/>
              <a:ext cx="5966714" cy="8572881"/>
            </a:xfrm>
            <a:custGeom>
              <a:avLst/>
              <a:gdLst/>
              <a:ahLst/>
              <a:cxnLst/>
              <a:rect l="l" t="t" r="r" b="b"/>
              <a:pathLst>
                <a:path w="5966714" h="8572881">
                  <a:moveTo>
                    <a:pt x="0" y="0"/>
                  </a:moveTo>
                  <a:lnTo>
                    <a:pt x="5966714" y="0"/>
                  </a:lnTo>
                  <a:lnTo>
                    <a:pt x="5966714" y="8572881"/>
                  </a:lnTo>
                  <a:lnTo>
                    <a:pt x="0" y="8572881"/>
                  </a:lnTo>
                  <a:lnTo>
                    <a:pt x="0" y="0"/>
                  </a:lnTo>
                  <a:close/>
                </a:path>
              </a:pathLst>
            </a:custGeom>
            <a:blipFill>
              <a:blip r:embed="rId4"/>
              <a:stretch>
                <a:fillRect l="-47" r="-47"/>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Freeform 4"/>
          <p:cNvSpPr/>
          <p:nvPr/>
        </p:nvSpPr>
        <p:spPr>
          <a:xfrm>
            <a:off x="2093389" y="2722912"/>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480819" y="3779199"/>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408079" y="3779199"/>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3020649" y="2722912"/>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3980516" y="2722912"/>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2176888" y="5143500"/>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8844160" y="797013"/>
            <a:ext cx="11696947" cy="1925899"/>
          </a:xfrm>
          <a:prstGeom prst="rect">
            <a:avLst/>
          </a:prstGeom>
        </p:spPr>
        <p:txBody>
          <a:bodyPr lIns="0" tIns="0" rIns="0" bIns="0" rtlCol="0" anchor="t">
            <a:spAutoFit/>
          </a:bodyPr>
          <a:lstStyle/>
          <a:p>
            <a:pPr algn="l">
              <a:lnSpc>
                <a:spcPts val="7555"/>
              </a:lnSpc>
            </a:pPr>
            <a:r>
              <a:rPr lang="en-US" sz="6295" b="1">
                <a:solidFill>
                  <a:srgbClr val="FFFEFE"/>
                </a:solidFill>
                <a:latin typeface="Montserrat Bold"/>
                <a:ea typeface="Montserrat Bold"/>
                <a:cs typeface="Montserrat Bold"/>
                <a:sym typeface="Montserrat Bold"/>
              </a:rPr>
              <a:t>JOGO DO BEM </a:t>
            </a:r>
          </a:p>
          <a:p>
            <a:pPr algn="l">
              <a:lnSpc>
                <a:spcPts val="7555"/>
              </a:lnSpc>
            </a:pPr>
            <a:endParaRPr lang="en-US" sz="6295" b="1">
              <a:solidFill>
                <a:srgbClr val="FFFEFE"/>
              </a:solidFill>
              <a:latin typeface="Montserrat Bold"/>
              <a:ea typeface="Montserrat Bold"/>
              <a:cs typeface="Montserrat Bold"/>
              <a:sym typeface="Montserrat Bold"/>
            </a:endParaRPr>
          </a:p>
        </p:txBody>
      </p:sp>
      <p:sp>
        <p:nvSpPr>
          <p:cNvPr id="11" name="Freeform 11"/>
          <p:cNvSpPr/>
          <p:nvPr/>
        </p:nvSpPr>
        <p:spPr>
          <a:xfrm>
            <a:off x="2716717" y="5987261"/>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3676585" y="5987261"/>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173049" y="5143500"/>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4105764" y="5143500"/>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5340050" y="3581584"/>
            <a:ext cx="11696947" cy="5734050"/>
          </a:xfrm>
          <a:prstGeom prst="rect">
            <a:avLst/>
          </a:prstGeom>
        </p:spPr>
        <p:txBody>
          <a:bodyPr lIns="0" tIns="0" rIns="0" bIns="0" rtlCol="0" anchor="t">
            <a:spAutoFit/>
          </a:bodyPr>
          <a:lstStyle/>
          <a:p>
            <a:pPr algn="l">
              <a:lnSpc>
                <a:spcPts val="7555"/>
              </a:lnSpc>
            </a:pPr>
            <a:r>
              <a:rPr lang="en-US" sz="6295">
                <a:solidFill>
                  <a:srgbClr val="FFFEFE"/>
                </a:solidFill>
                <a:latin typeface="Montserrat"/>
                <a:ea typeface="Montserrat"/>
                <a:cs typeface="Montserrat"/>
                <a:sym typeface="Montserrat"/>
              </a:rPr>
              <a:t>5x10 = 50</a:t>
            </a:r>
          </a:p>
          <a:p>
            <a:pPr algn="l">
              <a:lnSpc>
                <a:spcPts val="7555"/>
              </a:lnSpc>
            </a:pPr>
            <a:endParaRPr lang="en-US" sz="6295">
              <a:solidFill>
                <a:srgbClr val="FFFEFE"/>
              </a:solidFill>
              <a:latin typeface="Montserrat"/>
              <a:ea typeface="Montserrat"/>
              <a:cs typeface="Montserrat"/>
              <a:sym typeface="Montserrat"/>
            </a:endParaRPr>
          </a:p>
          <a:p>
            <a:pPr algn="l">
              <a:lnSpc>
                <a:spcPts val="7555"/>
              </a:lnSpc>
            </a:pPr>
            <a:r>
              <a:rPr lang="en-US" sz="6295">
                <a:solidFill>
                  <a:srgbClr val="F86B01"/>
                </a:solidFill>
                <a:latin typeface="Montserrat"/>
                <a:ea typeface="Montserrat"/>
                <a:cs typeface="Montserrat"/>
                <a:sym typeface="Montserrat"/>
              </a:rPr>
              <a:t>50x2 =100</a:t>
            </a:r>
          </a:p>
          <a:p>
            <a:pPr algn="l">
              <a:lnSpc>
                <a:spcPts val="7555"/>
              </a:lnSpc>
            </a:pPr>
            <a:endParaRPr lang="en-US" sz="6295">
              <a:solidFill>
                <a:srgbClr val="F86B01"/>
              </a:solidFill>
              <a:latin typeface="Montserrat"/>
              <a:ea typeface="Montserrat"/>
              <a:cs typeface="Montserrat"/>
              <a:sym typeface="Montserrat"/>
            </a:endParaRPr>
          </a:p>
          <a:p>
            <a:pPr algn="l">
              <a:lnSpc>
                <a:spcPts val="7555"/>
              </a:lnSpc>
            </a:pPr>
            <a:r>
              <a:rPr lang="en-US" sz="6295">
                <a:solidFill>
                  <a:srgbClr val="FFFEFE"/>
                </a:solidFill>
                <a:latin typeface="Montserrat"/>
                <a:ea typeface="Montserrat"/>
                <a:cs typeface="Montserrat"/>
                <a:sym typeface="Montserrat"/>
              </a:rPr>
              <a:t>100/5= 20 para cada</a:t>
            </a:r>
          </a:p>
          <a:p>
            <a:pPr algn="l">
              <a:lnSpc>
                <a:spcPts val="7555"/>
              </a:lnSpc>
            </a:pPr>
            <a:endParaRPr lang="en-US" sz="6295">
              <a:solidFill>
                <a:srgbClr val="FFFEFE"/>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a:off x="4523064" y="9084230"/>
            <a:ext cx="7919720" cy="838705"/>
            <a:chOff x="0" y="0"/>
            <a:chExt cx="10559627" cy="1118273"/>
          </a:xfrm>
        </p:grpSpPr>
        <p:sp>
          <p:nvSpPr>
            <p:cNvPr id="5" name="Freeform 5"/>
            <p:cNvSpPr/>
            <p:nvPr/>
          </p:nvSpPr>
          <p:spPr>
            <a:xfrm>
              <a:off x="0" y="0"/>
              <a:ext cx="10559669" cy="1118235"/>
            </a:xfrm>
            <a:custGeom>
              <a:avLst/>
              <a:gdLst/>
              <a:ahLst/>
              <a:cxnLst/>
              <a:rect l="l" t="t" r="r" b="b"/>
              <a:pathLst>
                <a:path w="10559669" h="1118235">
                  <a:moveTo>
                    <a:pt x="0" y="0"/>
                  </a:moveTo>
                  <a:lnTo>
                    <a:pt x="10559669" y="0"/>
                  </a:lnTo>
                  <a:lnTo>
                    <a:pt x="10559669" y="1118235"/>
                  </a:lnTo>
                  <a:lnTo>
                    <a:pt x="0" y="1118235"/>
                  </a:lnTo>
                  <a:lnTo>
                    <a:pt x="0" y="0"/>
                  </a:lnTo>
                  <a:close/>
                </a:path>
              </a:pathLst>
            </a:custGeom>
            <a:blipFill>
              <a:blip r:embed="rId3"/>
              <a:stretch>
                <a:fillRect t="-43450" b="-43454"/>
              </a:stretch>
            </a:blipFill>
          </p:spPr>
        </p:sp>
      </p:grpSp>
      <p:sp>
        <p:nvSpPr>
          <p:cNvPr id="6" name="Freeform 6"/>
          <p:cNvSpPr/>
          <p:nvPr/>
        </p:nvSpPr>
        <p:spPr>
          <a:xfrm>
            <a:off x="-762970" y="-1687711"/>
            <a:ext cx="19355182" cy="4670369"/>
          </a:xfrm>
          <a:custGeom>
            <a:avLst/>
            <a:gdLst/>
            <a:ahLst/>
            <a:cxnLst/>
            <a:rect l="l" t="t" r="r" b="b"/>
            <a:pathLst>
              <a:path w="19355182" h="4670369">
                <a:moveTo>
                  <a:pt x="0" y="0"/>
                </a:moveTo>
                <a:lnTo>
                  <a:pt x="19355181" y="0"/>
                </a:lnTo>
                <a:lnTo>
                  <a:pt x="19355181" y="4670369"/>
                </a:lnTo>
                <a:lnTo>
                  <a:pt x="0" y="4670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828141" y="1785662"/>
            <a:ext cx="12702442" cy="7547043"/>
          </a:xfrm>
          <a:custGeom>
            <a:avLst/>
            <a:gdLst/>
            <a:ahLst/>
            <a:cxnLst/>
            <a:rect l="l" t="t" r="r" b="b"/>
            <a:pathLst>
              <a:path w="12702442" h="7547043">
                <a:moveTo>
                  <a:pt x="0" y="0"/>
                </a:moveTo>
                <a:lnTo>
                  <a:pt x="12702442" y="0"/>
                </a:lnTo>
                <a:lnTo>
                  <a:pt x="12702442" y="7547043"/>
                </a:lnTo>
                <a:lnTo>
                  <a:pt x="0" y="75470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2977360" y="1619250"/>
            <a:ext cx="12553223" cy="4572000"/>
          </a:xfrm>
          <a:prstGeom prst="rect">
            <a:avLst/>
          </a:prstGeom>
        </p:spPr>
        <p:txBody>
          <a:bodyPr lIns="0" tIns="0" rIns="0" bIns="0" rtlCol="0" anchor="t">
            <a:spAutoFit/>
          </a:bodyPr>
          <a:lstStyle/>
          <a:p>
            <a:pPr algn="ctr">
              <a:lnSpc>
                <a:spcPts val="3600"/>
              </a:lnSpc>
            </a:pPr>
            <a:endParaRPr/>
          </a:p>
          <a:p>
            <a:pPr algn="ctr">
              <a:lnSpc>
                <a:spcPts val="3600"/>
              </a:lnSpc>
            </a:pPr>
            <a:endParaRPr/>
          </a:p>
          <a:p>
            <a:pPr algn="ctr">
              <a:lnSpc>
                <a:spcPts val="3600"/>
              </a:lnSpc>
            </a:pPr>
            <a:r>
              <a:rPr lang="en-US" sz="3000" spc="150">
                <a:solidFill>
                  <a:srgbClr val="02051A"/>
                </a:solidFill>
                <a:latin typeface="Montserrat"/>
                <a:ea typeface="Montserrat"/>
                <a:cs typeface="Montserrat"/>
                <a:sym typeface="Montserrat"/>
              </a:rPr>
              <a:t>4 ANOS SERVIDORA DO TJ, LOTADA NA VARA DA FAZENDA PÚBLICA E JUIZADO ESPECIAL NA COMARCA DE PALHOÇA (2011 A 2015)</a:t>
            </a:r>
          </a:p>
          <a:p>
            <a:pPr algn="ctr">
              <a:lnSpc>
                <a:spcPts val="3600"/>
              </a:lnSpc>
            </a:pPr>
            <a:endParaRPr lang="en-US" sz="3000" spc="150">
              <a:solidFill>
                <a:srgbClr val="02051A"/>
              </a:solidFill>
              <a:latin typeface="Montserrat"/>
              <a:ea typeface="Montserrat"/>
              <a:cs typeface="Montserrat"/>
              <a:sym typeface="Montserrat"/>
            </a:endParaRPr>
          </a:p>
          <a:p>
            <a:pPr algn="ctr">
              <a:lnSpc>
                <a:spcPts val="3600"/>
              </a:lnSpc>
            </a:pPr>
            <a:r>
              <a:rPr lang="en-US" sz="3000" spc="150">
                <a:solidFill>
                  <a:srgbClr val="02051A"/>
                </a:solidFill>
                <a:latin typeface="Montserrat"/>
                <a:ea typeface="Montserrat"/>
                <a:cs typeface="Montserrat"/>
                <a:sym typeface="Montserrat"/>
              </a:rPr>
              <a:t>10 ANOS FISCAL TRIBUTOS NA PREFEITURA DE SÃO JOSÉ (DESDE 2015)</a:t>
            </a:r>
          </a:p>
          <a:p>
            <a:pPr algn="ctr">
              <a:lnSpc>
                <a:spcPts val="3600"/>
              </a:lnSpc>
            </a:pPr>
            <a:endParaRPr lang="en-US" sz="3000" spc="150">
              <a:solidFill>
                <a:srgbClr val="02051A"/>
              </a:solidFill>
              <a:latin typeface="Montserrat"/>
              <a:ea typeface="Montserrat"/>
              <a:cs typeface="Montserrat"/>
              <a:sym typeface="Montserrat"/>
            </a:endParaRPr>
          </a:p>
          <a:p>
            <a:pPr algn="ctr">
              <a:lnSpc>
                <a:spcPts val="3600"/>
              </a:lnSpc>
            </a:pPr>
            <a:endParaRPr lang="en-US" sz="3000" spc="150">
              <a:solidFill>
                <a:srgbClr val="02051A"/>
              </a:solidFill>
              <a:latin typeface="Montserrat"/>
              <a:ea typeface="Montserrat"/>
              <a:cs typeface="Montserrat"/>
              <a:sym typeface="Montserrat"/>
            </a:endParaRPr>
          </a:p>
        </p:txBody>
      </p:sp>
      <p:sp>
        <p:nvSpPr>
          <p:cNvPr id="9" name="TextBox 9"/>
          <p:cNvSpPr txBox="1"/>
          <p:nvPr/>
        </p:nvSpPr>
        <p:spPr>
          <a:xfrm>
            <a:off x="2902750" y="5388783"/>
            <a:ext cx="12702442" cy="3657600"/>
          </a:xfrm>
          <a:prstGeom prst="rect">
            <a:avLst/>
          </a:prstGeom>
        </p:spPr>
        <p:txBody>
          <a:bodyPr lIns="0" tIns="0" rIns="0" bIns="0" rtlCol="0" anchor="t">
            <a:spAutoFit/>
          </a:bodyPr>
          <a:lstStyle/>
          <a:p>
            <a:pPr algn="ctr">
              <a:lnSpc>
                <a:spcPts val="3600"/>
              </a:lnSpc>
            </a:pPr>
            <a:endParaRPr/>
          </a:p>
          <a:p>
            <a:pPr algn="ctr">
              <a:lnSpc>
                <a:spcPts val="3600"/>
              </a:lnSpc>
            </a:pPr>
            <a:endParaRPr/>
          </a:p>
          <a:p>
            <a:pPr algn="ctr">
              <a:lnSpc>
                <a:spcPts val="3600"/>
              </a:lnSpc>
            </a:pPr>
            <a:r>
              <a:rPr lang="en-US" sz="3000" spc="150">
                <a:solidFill>
                  <a:srgbClr val="02051A"/>
                </a:solidFill>
                <a:latin typeface="Montserrat"/>
                <a:ea typeface="Montserrat"/>
                <a:cs typeface="Montserrat"/>
                <a:sym typeface="Montserrat"/>
              </a:rPr>
              <a:t>Diretora de Fiscalização Tributária. </a:t>
            </a:r>
          </a:p>
          <a:p>
            <a:pPr algn="ctr">
              <a:lnSpc>
                <a:spcPts val="3600"/>
              </a:lnSpc>
            </a:pPr>
            <a:r>
              <a:rPr lang="en-US" sz="3000" spc="150">
                <a:solidFill>
                  <a:srgbClr val="02051A"/>
                </a:solidFill>
                <a:latin typeface="Montserrat"/>
                <a:ea typeface="Montserrat"/>
                <a:cs typeface="Montserrat"/>
                <a:sym typeface="Montserrat"/>
              </a:rPr>
              <a:t>Agente de Desenvolvimento.</a:t>
            </a:r>
          </a:p>
          <a:p>
            <a:pPr algn="ctr">
              <a:lnSpc>
                <a:spcPts val="3600"/>
              </a:lnSpc>
            </a:pPr>
            <a:r>
              <a:rPr lang="en-US" sz="3000" spc="150">
                <a:solidFill>
                  <a:srgbClr val="02051A"/>
                </a:solidFill>
                <a:latin typeface="Montserrat"/>
                <a:ea typeface="Montserrat"/>
                <a:cs typeface="Montserrat"/>
                <a:sym typeface="Montserrat"/>
              </a:rPr>
              <a:t>Conselheira do Conselho de Contribuintes. </a:t>
            </a:r>
          </a:p>
          <a:p>
            <a:pPr algn="ctr">
              <a:lnSpc>
                <a:spcPts val="3600"/>
              </a:lnSpc>
            </a:pPr>
            <a:r>
              <a:rPr lang="en-US" sz="3000" spc="150">
                <a:solidFill>
                  <a:srgbClr val="02051A"/>
                </a:solidFill>
                <a:latin typeface="Montserrat"/>
                <a:ea typeface="Montserrat"/>
                <a:cs typeface="Montserrat"/>
                <a:sym typeface="Montserrat"/>
              </a:rPr>
              <a:t>Coordenadora da Comissão Municipal de Revisão e Atualização da Legislação Tributária.</a:t>
            </a:r>
          </a:p>
          <a:p>
            <a:pPr algn="ctr">
              <a:lnSpc>
                <a:spcPts val="3600"/>
              </a:lnSpc>
            </a:pPr>
            <a:endParaRPr lang="en-US" sz="3000" spc="150">
              <a:solidFill>
                <a:srgbClr val="02051A"/>
              </a:solidFill>
              <a:latin typeface="Montserrat"/>
              <a:ea typeface="Montserrat"/>
              <a:cs typeface="Montserrat"/>
              <a:sym typeface="Montserrat"/>
            </a:endParaRPr>
          </a:p>
        </p:txBody>
      </p:sp>
      <p:sp>
        <p:nvSpPr>
          <p:cNvPr id="10" name="Freeform 10"/>
          <p:cNvSpPr/>
          <p:nvPr/>
        </p:nvSpPr>
        <p:spPr>
          <a:xfrm>
            <a:off x="16804754" y="9074551"/>
            <a:ext cx="1715127" cy="1715127"/>
          </a:xfrm>
          <a:custGeom>
            <a:avLst/>
            <a:gdLst/>
            <a:ahLst/>
            <a:cxnLst/>
            <a:rect l="l" t="t" r="r" b="b"/>
            <a:pathLst>
              <a:path w="1715127" h="1715127">
                <a:moveTo>
                  <a:pt x="0" y="0"/>
                </a:moveTo>
                <a:lnTo>
                  <a:pt x="1715127" y="0"/>
                </a:lnTo>
                <a:lnTo>
                  <a:pt x="1715127" y="1715127"/>
                </a:lnTo>
                <a:lnTo>
                  <a:pt x="0" y="17151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363441" y="-390286"/>
            <a:ext cx="1715127" cy="1715127"/>
          </a:xfrm>
          <a:custGeom>
            <a:avLst/>
            <a:gdLst/>
            <a:ahLst/>
            <a:cxnLst/>
            <a:rect l="l" t="t" r="r" b="b"/>
            <a:pathLst>
              <a:path w="1715127" h="1715127">
                <a:moveTo>
                  <a:pt x="0" y="0"/>
                </a:moveTo>
                <a:lnTo>
                  <a:pt x="1715127" y="0"/>
                </a:lnTo>
                <a:lnTo>
                  <a:pt x="1715127" y="1715127"/>
                </a:lnTo>
                <a:lnTo>
                  <a:pt x="0" y="17151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4398071" y="-136788"/>
            <a:ext cx="2988937" cy="570615"/>
          </a:xfrm>
          <a:custGeom>
            <a:avLst/>
            <a:gdLst/>
            <a:ahLst/>
            <a:cxnLst/>
            <a:rect l="l" t="t" r="r" b="b"/>
            <a:pathLst>
              <a:path w="2988937" h="570615">
                <a:moveTo>
                  <a:pt x="0" y="0"/>
                </a:moveTo>
                <a:lnTo>
                  <a:pt x="2988937" y="0"/>
                </a:lnTo>
                <a:lnTo>
                  <a:pt x="2988937" y="570615"/>
                </a:lnTo>
                <a:lnTo>
                  <a:pt x="0" y="570615"/>
                </a:lnTo>
                <a:lnTo>
                  <a:pt x="0" y="0"/>
                </a:lnTo>
                <a:close/>
              </a:path>
            </a:pathLst>
          </a:custGeom>
          <a:blipFill>
            <a:blip r:embed="rId10">
              <a:extLst>
                <a:ext uri="{96DAC541-7B7A-43D3-8B79-37D633B846F1}">
                  <asvg:svgBlip xmlns:asvg="http://schemas.microsoft.com/office/drawing/2016/SVG/main" r:embed="rId11"/>
                </a:ext>
              </a:extLst>
            </a:blip>
            <a:stretch>
              <a:fillRect t="-879" b="-879"/>
            </a:stretch>
          </a:blipFill>
        </p:spPr>
      </p:sp>
      <p:sp>
        <p:nvSpPr>
          <p:cNvPr id="13" name="Freeform 13"/>
          <p:cNvSpPr/>
          <p:nvPr/>
        </p:nvSpPr>
        <p:spPr>
          <a:xfrm>
            <a:off x="900991" y="9922935"/>
            <a:ext cx="2988937" cy="570615"/>
          </a:xfrm>
          <a:custGeom>
            <a:avLst/>
            <a:gdLst/>
            <a:ahLst/>
            <a:cxnLst/>
            <a:rect l="l" t="t" r="r" b="b"/>
            <a:pathLst>
              <a:path w="2988937" h="570615">
                <a:moveTo>
                  <a:pt x="0" y="0"/>
                </a:moveTo>
                <a:lnTo>
                  <a:pt x="2988937" y="0"/>
                </a:lnTo>
                <a:lnTo>
                  <a:pt x="2988937" y="570615"/>
                </a:lnTo>
                <a:lnTo>
                  <a:pt x="0" y="570615"/>
                </a:lnTo>
                <a:lnTo>
                  <a:pt x="0" y="0"/>
                </a:lnTo>
                <a:close/>
              </a:path>
            </a:pathLst>
          </a:custGeom>
          <a:blipFill>
            <a:blip r:embed="rId10">
              <a:extLst>
                <a:ext uri="{96DAC541-7B7A-43D3-8B79-37D633B846F1}">
                  <asvg:svgBlip xmlns:asvg="http://schemas.microsoft.com/office/drawing/2016/SVG/main" r:embed="rId11"/>
                </a:ext>
              </a:extLst>
            </a:blip>
            <a:stretch>
              <a:fillRect t="-879" b="-879"/>
            </a:stretch>
          </a:blipFill>
        </p:spPr>
      </p:sp>
      <p:sp>
        <p:nvSpPr>
          <p:cNvPr id="14" name="TextBox 14"/>
          <p:cNvSpPr txBox="1"/>
          <p:nvPr/>
        </p:nvSpPr>
        <p:spPr>
          <a:xfrm>
            <a:off x="4523064" y="467278"/>
            <a:ext cx="8977837" cy="647700"/>
          </a:xfrm>
          <a:prstGeom prst="rect">
            <a:avLst/>
          </a:prstGeom>
        </p:spPr>
        <p:txBody>
          <a:bodyPr lIns="0" tIns="0" rIns="0" bIns="0" rtlCol="0" anchor="t">
            <a:spAutoFit/>
          </a:bodyPr>
          <a:lstStyle/>
          <a:p>
            <a:pPr algn="ctr">
              <a:lnSpc>
                <a:spcPts val="5103"/>
              </a:lnSpc>
            </a:pPr>
            <a:r>
              <a:rPr lang="en-US" sz="4253" b="1">
                <a:solidFill>
                  <a:srgbClr val="02051A"/>
                </a:solidFill>
                <a:latin typeface="Montserrat Bold"/>
                <a:ea typeface="Montserrat Bold"/>
                <a:cs typeface="Montserrat Bold"/>
                <a:sym typeface="Montserrat Bold"/>
              </a:rPr>
              <a:t>SUELLEN CAMPOS LEOPOLDO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Freeform 4"/>
          <p:cNvSpPr/>
          <p:nvPr/>
        </p:nvSpPr>
        <p:spPr>
          <a:xfrm>
            <a:off x="2093389" y="2722912"/>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3062398" y="3745799"/>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785619" y="8540774"/>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3020649" y="2722912"/>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022266" y="2722912"/>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2176888" y="5143500"/>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9478749" y="446319"/>
            <a:ext cx="11696947" cy="1925899"/>
          </a:xfrm>
          <a:prstGeom prst="rect">
            <a:avLst/>
          </a:prstGeom>
        </p:spPr>
        <p:txBody>
          <a:bodyPr lIns="0" tIns="0" rIns="0" bIns="0" rtlCol="0" anchor="t">
            <a:spAutoFit/>
          </a:bodyPr>
          <a:lstStyle/>
          <a:p>
            <a:pPr algn="l">
              <a:lnSpc>
                <a:spcPts val="7555"/>
              </a:lnSpc>
            </a:pPr>
            <a:r>
              <a:rPr lang="en-US" sz="6295" b="1">
                <a:solidFill>
                  <a:srgbClr val="FFFEFE"/>
                </a:solidFill>
                <a:latin typeface="Montserrat Bold"/>
                <a:ea typeface="Montserrat Bold"/>
                <a:cs typeface="Montserrat Bold"/>
                <a:sym typeface="Montserrat Bold"/>
              </a:rPr>
              <a:t>DIA 2 </a:t>
            </a:r>
          </a:p>
          <a:p>
            <a:pPr algn="l">
              <a:lnSpc>
                <a:spcPts val="7555"/>
              </a:lnSpc>
            </a:pPr>
            <a:endParaRPr lang="en-US" sz="6295" b="1">
              <a:solidFill>
                <a:srgbClr val="FFFEFE"/>
              </a:solidFill>
              <a:latin typeface="Montserrat Bold"/>
              <a:ea typeface="Montserrat Bold"/>
              <a:cs typeface="Montserrat Bold"/>
              <a:sym typeface="Montserrat Bold"/>
            </a:endParaRPr>
          </a:p>
        </p:txBody>
      </p:sp>
      <p:sp>
        <p:nvSpPr>
          <p:cNvPr id="11" name="Freeform 11"/>
          <p:cNvSpPr/>
          <p:nvPr/>
        </p:nvSpPr>
        <p:spPr>
          <a:xfrm>
            <a:off x="3173049" y="6082511"/>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4022266" y="8624272"/>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173049" y="5143500"/>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4105764" y="5143500"/>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5606750" y="2496103"/>
            <a:ext cx="11696947" cy="8591550"/>
          </a:xfrm>
          <a:prstGeom prst="rect">
            <a:avLst/>
          </a:prstGeom>
        </p:spPr>
        <p:txBody>
          <a:bodyPr lIns="0" tIns="0" rIns="0" bIns="0" rtlCol="0" anchor="t">
            <a:spAutoFit/>
          </a:bodyPr>
          <a:lstStyle/>
          <a:p>
            <a:pPr algn="l">
              <a:lnSpc>
                <a:spcPts val="7555"/>
              </a:lnSpc>
            </a:pPr>
            <a:r>
              <a:rPr lang="en-US" sz="6295">
                <a:solidFill>
                  <a:srgbClr val="FFFEFE"/>
                </a:solidFill>
                <a:latin typeface="Montserrat"/>
                <a:ea typeface="Montserrat"/>
                <a:cs typeface="Montserrat"/>
                <a:sym typeface="Montserrat"/>
              </a:rPr>
              <a:t>4x10 = 40</a:t>
            </a:r>
          </a:p>
          <a:p>
            <a:pPr algn="l">
              <a:lnSpc>
                <a:spcPts val="7555"/>
              </a:lnSpc>
            </a:pPr>
            <a:endParaRPr lang="en-US" sz="6295">
              <a:solidFill>
                <a:srgbClr val="FFFEFE"/>
              </a:solidFill>
              <a:latin typeface="Montserrat"/>
              <a:ea typeface="Montserrat"/>
              <a:cs typeface="Montserrat"/>
              <a:sym typeface="Montserrat"/>
            </a:endParaRPr>
          </a:p>
          <a:p>
            <a:pPr algn="l">
              <a:lnSpc>
                <a:spcPts val="7555"/>
              </a:lnSpc>
            </a:pPr>
            <a:r>
              <a:rPr lang="en-US" sz="6295">
                <a:solidFill>
                  <a:srgbClr val="F86B01"/>
                </a:solidFill>
                <a:latin typeface="Montserrat"/>
                <a:ea typeface="Montserrat"/>
                <a:cs typeface="Montserrat"/>
                <a:sym typeface="Montserrat"/>
              </a:rPr>
              <a:t>40x2 =80</a:t>
            </a:r>
          </a:p>
          <a:p>
            <a:pPr algn="l">
              <a:lnSpc>
                <a:spcPts val="7555"/>
              </a:lnSpc>
            </a:pPr>
            <a:endParaRPr lang="en-US" sz="6295">
              <a:solidFill>
                <a:srgbClr val="F86B01"/>
              </a:solidFill>
              <a:latin typeface="Montserrat"/>
              <a:ea typeface="Montserrat"/>
              <a:cs typeface="Montserrat"/>
              <a:sym typeface="Montserrat"/>
            </a:endParaRPr>
          </a:p>
          <a:p>
            <a:pPr algn="l">
              <a:lnSpc>
                <a:spcPts val="7555"/>
              </a:lnSpc>
            </a:pPr>
            <a:r>
              <a:rPr lang="en-US" sz="6295">
                <a:solidFill>
                  <a:srgbClr val="FFFEFE"/>
                </a:solidFill>
                <a:latin typeface="Montserrat"/>
                <a:ea typeface="Montserrat"/>
                <a:cs typeface="Montserrat"/>
                <a:sym typeface="Montserrat"/>
              </a:rPr>
              <a:t>80/5= 16 para cada</a:t>
            </a:r>
          </a:p>
          <a:p>
            <a:pPr algn="l">
              <a:lnSpc>
                <a:spcPts val="7555"/>
              </a:lnSpc>
            </a:pPr>
            <a:endParaRPr lang="en-US" sz="6295">
              <a:solidFill>
                <a:srgbClr val="FFFEFE"/>
              </a:solidFill>
              <a:latin typeface="Montserrat"/>
              <a:ea typeface="Montserrat"/>
              <a:cs typeface="Montserrat"/>
              <a:sym typeface="Montserrat"/>
            </a:endParaRPr>
          </a:p>
          <a:p>
            <a:pPr algn="l">
              <a:lnSpc>
                <a:spcPts val="7555"/>
              </a:lnSpc>
            </a:pPr>
            <a:r>
              <a:rPr lang="en-US" sz="6295">
                <a:solidFill>
                  <a:srgbClr val="FFFEFE"/>
                </a:solidFill>
                <a:latin typeface="Montserrat"/>
                <a:ea typeface="Montserrat"/>
                <a:cs typeface="Montserrat"/>
                <a:sym typeface="Montserrat"/>
              </a:rPr>
              <a:t>16+10 = 26</a:t>
            </a:r>
          </a:p>
          <a:p>
            <a:pPr algn="l">
              <a:lnSpc>
                <a:spcPts val="7555"/>
              </a:lnSpc>
            </a:pPr>
            <a:endParaRPr lang="en-US" sz="6295">
              <a:solidFill>
                <a:srgbClr val="FFFEFE"/>
              </a:solidFill>
              <a:latin typeface="Montserrat"/>
              <a:ea typeface="Montserrat"/>
              <a:cs typeface="Montserrat"/>
              <a:sym typeface="Montserrat"/>
            </a:endParaRPr>
          </a:p>
          <a:p>
            <a:pPr algn="l">
              <a:lnSpc>
                <a:spcPts val="7555"/>
              </a:lnSpc>
            </a:pPr>
            <a:endParaRPr lang="en-US" sz="6295">
              <a:solidFill>
                <a:srgbClr val="FFFEFE"/>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Freeform 4"/>
          <p:cNvSpPr/>
          <p:nvPr/>
        </p:nvSpPr>
        <p:spPr>
          <a:xfrm>
            <a:off x="2398189" y="2722912"/>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3634836" y="7697265"/>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2785619" y="8540774"/>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3593087" y="2722912"/>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010759" y="7613766"/>
            <a:ext cx="774860" cy="774860"/>
          </a:xfrm>
          <a:custGeom>
            <a:avLst/>
            <a:gdLst/>
            <a:ahLst/>
            <a:cxnLst/>
            <a:rect l="l" t="t" r="r" b="b"/>
            <a:pathLst>
              <a:path w="774860" h="774860">
                <a:moveTo>
                  <a:pt x="0" y="0"/>
                </a:moveTo>
                <a:lnTo>
                  <a:pt x="774860" y="0"/>
                </a:lnTo>
                <a:lnTo>
                  <a:pt x="774860" y="774860"/>
                </a:lnTo>
                <a:lnTo>
                  <a:pt x="0" y="774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2176888" y="5143500"/>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9478749" y="446319"/>
            <a:ext cx="11696947" cy="1925899"/>
          </a:xfrm>
          <a:prstGeom prst="rect">
            <a:avLst/>
          </a:prstGeom>
        </p:spPr>
        <p:txBody>
          <a:bodyPr lIns="0" tIns="0" rIns="0" bIns="0" rtlCol="0" anchor="t">
            <a:spAutoFit/>
          </a:bodyPr>
          <a:lstStyle/>
          <a:p>
            <a:pPr algn="l">
              <a:lnSpc>
                <a:spcPts val="7555"/>
              </a:lnSpc>
            </a:pPr>
            <a:r>
              <a:rPr lang="en-US" sz="6295" b="1">
                <a:solidFill>
                  <a:srgbClr val="FFFEFE"/>
                </a:solidFill>
                <a:latin typeface="Montserrat Bold"/>
                <a:ea typeface="Montserrat Bold"/>
                <a:cs typeface="Montserrat Bold"/>
                <a:sym typeface="Montserrat Bold"/>
              </a:rPr>
              <a:t>DIA 3 </a:t>
            </a:r>
          </a:p>
          <a:p>
            <a:pPr algn="l">
              <a:lnSpc>
                <a:spcPts val="7555"/>
              </a:lnSpc>
            </a:pPr>
            <a:endParaRPr lang="en-US" sz="6295" b="1">
              <a:solidFill>
                <a:srgbClr val="FFFEFE"/>
              </a:solidFill>
              <a:latin typeface="Montserrat Bold"/>
              <a:ea typeface="Montserrat Bold"/>
              <a:cs typeface="Montserrat Bold"/>
              <a:sym typeface="Montserrat Bold"/>
            </a:endParaRPr>
          </a:p>
        </p:txBody>
      </p:sp>
      <p:sp>
        <p:nvSpPr>
          <p:cNvPr id="11" name="Freeform 11"/>
          <p:cNvSpPr/>
          <p:nvPr/>
        </p:nvSpPr>
        <p:spPr>
          <a:xfrm>
            <a:off x="4662542" y="7780763"/>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4022266" y="8624272"/>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173049" y="5143500"/>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2785619" y="7697265"/>
            <a:ext cx="691361" cy="691361"/>
          </a:xfrm>
          <a:custGeom>
            <a:avLst/>
            <a:gdLst/>
            <a:ahLst/>
            <a:cxnLst/>
            <a:rect l="l" t="t" r="r" b="b"/>
            <a:pathLst>
              <a:path w="691361" h="691361">
                <a:moveTo>
                  <a:pt x="0" y="0"/>
                </a:moveTo>
                <a:lnTo>
                  <a:pt x="691361" y="0"/>
                </a:lnTo>
                <a:lnTo>
                  <a:pt x="691361" y="691361"/>
                </a:lnTo>
                <a:lnTo>
                  <a:pt x="0" y="691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5896828" y="2567814"/>
            <a:ext cx="11696947" cy="8591550"/>
          </a:xfrm>
          <a:prstGeom prst="rect">
            <a:avLst/>
          </a:prstGeom>
        </p:spPr>
        <p:txBody>
          <a:bodyPr lIns="0" tIns="0" rIns="0" bIns="0" rtlCol="0" anchor="t">
            <a:spAutoFit/>
          </a:bodyPr>
          <a:lstStyle/>
          <a:p>
            <a:pPr algn="l">
              <a:lnSpc>
                <a:spcPts val="7555"/>
              </a:lnSpc>
            </a:pPr>
            <a:r>
              <a:rPr lang="en-US" sz="6295">
                <a:solidFill>
                  <a:srgbClr val="FFFEFE"/>
                </a:solidFill>
                <a:latin typeface="Montserrat"/>
                <a:ea typeface="Montserrat"/>
                <a:cs typeface="Montserrat"/>
                <a:sym typeface="Montserrat"/>
              </a:rPr>
              <a:t>2x10 = 20</a:t>
            </a:r>
          </a:p>
          <a:p>
            <a:pPr algn="l">
              <a:lnSpc>
                <a:spcPts val="7555"/>
              </a:lnSpc>
            </a:pPr>
            <a:endParaRPr lang="en-US" sz="6295">
              <a:solidFill>
                <a:srgbClr val="FFFEFE"/>
              </a:solidFill>
              <a:latin typeface="Montserrat"/>
              <a:ea typeface="Montserrat"/>
              <a:cs typeface="Montserrat"/>
              <a:sym typeface="Montserrat"/>
            </a:endParaRPr>
          </a:p>
          <a:p>
            <a:pPr algn="l">
              <a:lnSpc>
                <a:spcPts val="7555"/>
              </a:lnSpc>
            </a:pPr>
            <a:r>
              <a:rPr lang="en-US" sz="6295">
                <a:solidFill>
                  <a:srgbClr val="F86B01"/>
                </a:solidFill>
                <a:latin typeface="Montserrat"/>
                <a:ea typeface="Montserrat"/>
                <a:cs typeface="Montserrat"/>
                <a:sym typeface="Montserrat"/>
              </a:rPr>
              <a:t>20x2 =40</a:t>
            </a:r>
          </a:p>
          <a:p>
            <a:pPr algn="l">
              <a:lnSpc>
                <a:spcPts val="7555"/>
              </a:lnSpc>
            </a:pPr>
            <a:endParaRPr lang="en-US" sz="6295">
              <a:solidFill>
                <a:srgbClr val="F86B01"/>
              </a:solidFill>
              <a:latin typeface="Montserrat"/>
              <a:ea typeface="Montserrat"/>
              <a:cs typeface="Montserrat"/>
              <a:sym typeface="Montserrat"/>
            </a:endParaRPr>
          </a:p>
          <a:p>
            <a:pPr algn="l">
              <a:lnSpc>
                <a:spcPts val="7555"/>
              </a:lnSpc>
            </a:pPr>
            <a:r>
              <a:rPr lang="en-US" sz="6295">
                <a:solidFill>
                  <a:srgbClr val="FFFEFE"/>
                </a:solidFill>
                <a:latin typeface="Montserrat"/>
                <a:ea typeface="Montserrat"/>
                <a:cs typeface="Montserrat"/>
                <a:sym typeface="Montserrat"/>
              </a:rPr>
              <a:t>40/5= 8 para cada</a:t>
            </a:r>
          </a:p>
          <a:p>
            <a:pPr algn="l">
              <a:lnSpc>
                <a:spcPts val="7555"/>
              </a:lnSpc>
            </a:pPr>
            <a:endParaRPr lang="en-US" sz="6295">
              <a:solidFill>
                <a:srgbClr val="FFFEFE"/>
              </a:solidFill>
              <a:latin typeface="Montserrat"/>
              <a:ea typeface="Montserrat"/>
              <a:cs typeface="Montserrat"/>
              <a:sym typeface="Montserrat"/>
            </a:endParaRPr>
          </a:p>
          <a:p>
            <a:pPr algn="l">
              <a:lnSpc>
                <a:spcPts val="7555"/>
              </a:lnSpc>
            </a:pPr>
            <a:r>
              <a:rPr lang="en-US" sz="6295">
                <a:solidFill>
                  <a:srgbClr val="FFFEFE"/>
                </a:solidFill>
                <a:latin typeface="Montserrat"/>
                <a:ea typeface="Montserrat"/>
                <a:cs typeface="Montserrat"/>
                <a:sym typeface="Montserrat"/>
              </a:rPr>
              <a:t>8+10 = 18</a:t>
            </a:r>
          </a:p>
          <a:p>
            <a:pPr algn="l">
              <a:lnSpc>
                <a:spcPts val="7555"/>
              </a:lnSpc>
            </a:pPr>
            <a:endParaRPr lang="en-US" sz="6295">
              <a:solidFill>
                <a:srgbClr val="FFFEFE"/>
              </a:solidFill>
              <a:latin typeface="Montserrat"/>
              <a:ea typeface="Montserrat"/>
              <a:cs typeface="Montserrat"/>
              <a:sym typeface="Montserrat"/>
            </a:endParaRPr>
          </a:p>
          <a:p>
            <a:pPr algn="l">
              <a:lnSpc>
                <a:spcPts val="7555"/>
              </a:lnSpc>
            </a:pPr>
            <a:endParaRPr lang="en-US" sz="6295">
              <a:solidFill>
                <a:srgbClr val="FFFEFE"/>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rot="-3853533">
            <a:off x="9976444" y="3208228"/>
            <a:ext cx="14147724" cy="6623644"/>
            <a:chOff x="0" y="0"/>
            <a:chExt cx="18863632" cy="8831525"/>
          </a:xfrm>
        </p:grpSpPr>
        <p:sp>
          <p:nvSpPr>
            <p:cNvPr id="5" name="Freeform 5"/>
            <p:cNvSpPr/>
            <p:nvPr/>
          </p:nvSpPr>
          <p:spPr>
            <a:xfrm>
              <a:off x="0" y="0"/>
              <a:ext cx="18863690" cy="8831580"/>
            </a:xfrm>
            <a:custGeom>
              <a:avLst/>
              <a:gdLst/>
              <a:ahLst/>
              <a:cxnLst/>
              <a:rect l="l" t="t" r="r" b="b"/>
              <a:pathLst>
                <a:path w="18863690" h="8831580">
                  <a:moveTo>
                    <a:pt x="0" y="0"/>
                  </a:moveTo>
                  <a:lnTo>
                    <a:pt x="18863690" y="0"/>
                  </a:lnTo>
                  <a:lnTo>
                    <a:pt x="18863690" y="8831580"/>
                  </a:lnTo>
                  <a:lnTo>
                    <a:pt x="0" y="8831580"/>
                  </a:lnTo>
                  <a:close/>
                </a:path>
              </a:pathLst>
            </a:custGeom>
            <a:solidFill>
              <a:srgbClr val="FF700A"/>
            </a:solidFill>
          </p:spPr>
        </p:sp>
      </p:grpSp>
      <p:grpSp>
        <p:nvGrpSpPr>
          <p:cNvPr id="6" name="Group 6"/>
          <p:cNvGrpSpPr/>
          <p:nvPr/>
        </p:nvGrpSpPr>
        <p:grpSpPr>
          <a:xfrm rot="3658010">
            <a:off x="12105690" y="888094"/>
            <a:ext cx="11651355" cy="5375279"/>
            <a:chOff x="0" y="0"/>
            <a:chExt cx="15535140" cy="7167039"/>
          </a:xfrm>
        </p:grpSpPr>
        <p:sp>
          <p:nvSpPr>
            <p:cNvPr id="7" name="Freeform 7"/>
            <p:cNvSpPr/>
            <p:nvPr/>
          </p:nvSpPr>
          <p:spPr>
            <a:xfrm>
              <a:off x="0" y="0"/>
              <a:ext cx="15535148" cy="7166991"/>
            </a:xfrm>
            <a:custGeom>
              <a:avLst/>
              <a:gdLst/>
              <a:ahLst/>
              <a:cxnLst/>
              <a:rect l="l" t="t" r="r" b="b"/>
              <a:pathLst>
                <a:path w="15535148" h="7166991">
                  <a:moveTo>
                    <a:pt x="0" y="0"/>
                  </a:moveTo>
                  <a:lnTo>
                    <a:pt x="15535148" y="0"/>
                  </a:lnTo>
                  <a:lnTo>
                    <a:pt x="15535148" y="7166991"/>
                  </a:lnTo>
                  <a:lnTo>
                    <a:pt x="0" y="7166991"/>
                  </a:lnTo>
                  <a:close/>
                </a:path>
              </a:pathLst>
            </a:custGeom>
            <a:solidFill>
              <a:srgbClr val="02051A"/>
            </a:solidFill>
          </p:spPr>
        </p:sp>
      </p:grpSp>
      <p:grpSp>
        <p:nvGrpSpPr>
          <p:cNvPr id="8" name="Group 8"/>
          <p:cNvGrpSpPr/>
          <p:nvPr/>
        </p:nvGrpSpPr>
        <p:grpSpPr>
          <a:xfrm>
            <a:off x="1028700" y="515928"/>
            <a:ext cx="12161802" cy="9255145"/>
            <a:chOff x="0" y="0"/>
            <a:chExt cx="16215736" cy="12340193"/>
          </a:xfrm>
        </p:grpSpPr>
        <p:sp>
          <p:nvSpPr>
            <p:cNvPr id="9" name="Freeform 9"/>
            <p:cNvSpPr/>
            <p:nvPr/>
          </p:nvSpPr>
          <p:spPr>
            <a:xfrm>
              <a:off x="0" y="0"/>
              <a:ext cx="16215740" cy="12340209"/>
            </a:xfrm>
            <a:custGeom>
              <a:avLst/>
              <a:gdLst/>
              <a:ahLst/>
              <a:cxnLst/>
              <a:rect l="l" t="t" r="r" b="b"/>
              <a:pathLst>
                <a:path w="16215740" h="12340209">
                  <a:moveTo>
                    <a:pt x="0" y="0"/>
                  </a:moveTo>
                  <a:lnTo>
                    <a:pt x="0" y="12340209"/>
                  </a:lnTo>
                  <a:lnTo>
                    <a:pt x="16215740" y="12340209"/>
                  </a:lnTo>
                  <a:lnTo>
                    <a:pt x="16215740" y="0"/>
                  </a:lnTo>
                  <a:lnTo>
                    <a:pt x="0" y="0"/>
                  </a:lnTo>
                  <a:close/>
                  <a:moveTo>
                    <a:pt x="16142463" y="12266930"/>
                  </a:moveTo>
                  <a:lnTo>
                    <a:pt x="71628" y="12266930"/>
                  </a:lnTo>
                  <a:lnTo>
                    <a:pt x="71628" y="71628"/>
                  </a:lnTo>
                  <a:lnTo>
                    <a:pt x="16142463" y="71628"/>
                  </a:lnTo>
                  <a:lnTo>
                    <a:pt x="16142463" y="12266930"/>
                  </a:lnTo>
                  <a:close/>
                </a:path>
              </a:pathLst>
            </a:custGeom>
            <a:solidFill>
              <a:srgbClr val="FF700A"/>
            </a:solidFill>
          </p:spPr>
        </p:sp>
      </p:grpSp>
      <p:sp>
        <p:nvSpPr>
          <p:cNvPr id="10" name="TextBox 10"/>
          <p:cNvSpPr txBox="1"/>
          <p:nvPr/>
        </p:nvSpPr>
        <p:spPr>
          <a:xfrm>
            <a:off x="891864" y="1372248"/>
            <a:ext cx="11650085" cy="6149340"/>
          </a:xfrm>
          <a:prstGeom prst="rect">
            <a:avLst/>
          </a:prstGeom>
        </p:spPr>
        <p:txBody>
          <a:bodyPr lIns="0" tIns="0" rIns="0" bIns="0" rtlCol="0" anchor="t">
            <a:spAutoFit/>
          </a:bodyPr>
          <a:lstStyle/>
          <a:p>
            <a:pPr marL="799977" lvl="2" indent="-266659" algn="just">
              <a:lnSpc>
                <a:spcPts val="4828"/>
              </a:lnSpc>
              <a:buFont typeface="Arial"/>
              <a:buChar char="⚬"/>
            </a:pPr>
            <a:r>
              <a:rPr lang="en-US" sz="3499" b="1">
                <a:solidFill>
                  <a:srgbClr val="F86B01"/>
                </a:solidFill>
                <a:latin typeface="Montserrat Bold"/>
                <a:ea typeface="Montserrat Bold"/>
                <a:cs typeface="Montserrat Bold"/>
                <a:sym typeface="Montserrat Bold"/>
              </a:rPr>
              <a:t>CLASSIFICAÇÃO TRIBUTO SOBRE RENDA, CONSUMO, PATRIMÔNIO</a:t>
            </a:r>
          </a:p>
          <a:p>
            <a:pPr marL="799977" lvl="2" indent="-266659" algn="just">
              <a:lnSpc>
                <a:spcPts val="4828"/>
              </a:lnSpc>
            </a:pPr>
            <a:endParaRPr lang="en-US" sz="3499" b="1">
              <a:solidFill>
                <a:srgbClr val="F86B01"/>
              </a:solidFill>
              <a:latin typeface="Montserrat Bold"/>
              <a:ea typeface="Montserrat Bold"/>
              <a:cs typeface="Montserrat Bold"/>
              <a:sym typeface="Montserrat Bold"/>
            </a:endParaRPr>
          </a:p>
          <a:p>
            <a:pPr marL="799977" lvl="2" indent="-266659" algn="just">
              <a:lnSpc>
                <a:spcPts val="4828"/>
              </a:lnSpc>
              <a:buFont typeface="Arial"/>
              <a:buChar char="⚬"/>
            </a:pPr>
            <a:r>
              <a:rPr lang="en-US" sz="3499" b="1">
                <a:solidFill>
                  <a:srgbClr val="F86B01"/>
                </a:solidFill>
                <a:latin typeface="Montserrat Bold"/>
                <a:ea typeface="Montserrat Bold"/>
                <a:cs typeface="Montserrat Bold"/>
                <a:sym typeface="Montserrat Bold"/>
              </a:rPr>
              <a:t>A TENTATIVA DO REPASSE SEMPRE VAI OCORRER</a:t>
            </a:r>
          </a:p>
          <a:p>
            <a:pPr marL="799977" lvl="2" indent="-266659" algn="just">
              <a:lnSpc>
                <a:spcPts val="4828"/>
              </a:lnSpc>
            </a:pPr>
            <a:endParaRPr lang="en-US" sz="3499" b="1">
              <a:solidFill>
                <a:srgbClr val="F86B01"/>
              </a:solidFill>
              <a:latin typeface="Montserrat Bold"/>
              <a:ea typeface="Montserrat Bold"/>
              <a:cs typeface="Montserrat Bold"/>
              <a:sym typeface="Montserrat Bold"/>
            </a:endParaRPr>
          </a:p>
          <a:p>
            <a:pPr marL="799977" lvl="2" indent="-266659" algn="just">
              <a:lnSpc>
                <a:spcPts val="4828"/>
              </a:lnSpc>
              <a:buFont typeface="Arial"/>
              <a:buChar char="⚬"/>
            </a:pPr>
            <a:r>
              <a:rPr lang="en-US" sz="3499" b="1">
                <a:solidFill>
                  <a:srgbClr val="F86B01"/>
                </a:solidFill>
                <a:latin typeface="Montserrat Bold"/>
                <a:ea typeface="Montserrat Bold"/>
                <a:cs typeface="Montserrat Bold"/>
                <a:sym typeface="Montserrat Bold"/>
              </a:rPr>
              <a:t> IMPOSTO DIRETO OU INDIRETO</a:t>
            </a:r>
          </a:p>
          <a:p>
            <a:pPr marL="799977" lvl="2" indent="-266659" algn="just">
              <a:lnSpc>
                <a:spcPts val="4828"/>
              </a:lnSpc>
            </a:pPr>
            <a:endParaRPr lang="en-US" sz="3499" b="1">
              <a:solidFill>
                <a:srgbClr val="F86B01"/>
              </a:solidFill>
              <a:latin typeface="Montserrat Bold"/>
              <a:ea typeface="Montserrat Bold"/>
              <a:cs typeface="Montserrat Bold"/>
              <a:sym typeface="Montserrat Bold"/>
            </a:endParaRPr>
          </a:p>
          <a:p>
            <a:pPr marL="799977" lvl="2" indent="-266659" algn="just">
              <a:lnSpc>
                <a:spcPts val="4828"/>
              </a:lnSpc>
            </a:pPr>
            <a:endParaRPr lang="en-US" sz="3499" b="1">
              <a:solidFill>
                <a:srgbClr val="F86B01"/>
              </a:solidFill>
              <a:latin typeface="Montserrat Bold"/>
              <a:ea typeface="Montserrat Bold"/>
              <a:cs typeface="Montserrat Bold"/>
              <a:sym typeface="Montserrat Bold"/>
            </a:endParaRPr>
          </a:p>
          <a:p>
            <a:pPr marL="799977" lvl="2" indent="-266659" algn="just">
              <a:lnSpc>
                <a:spcPts val="4828"/>
              </a:lnSpc>
            </a:pPr>
            <a:endParaRPr lang="en-US" sz="3499" b="1">
              <a:solidFill>
                <a:srgbClr val="F86B01"/>
              </a:solidFill>
              <a:latin typeface="Montserrat Bold"/>
              <a:ea typeface="Montserrat Bold"/>
              <a:cs typeface="Montserrat Bold"/>
              <a:sym typeface="Montserrat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rot="-3853533">
            <a:off x="9976444" y="3208228"/>
            <a:ext cx="14147724" cy="6623644"/>
            <a:chOff x="0" y="0"/>
            <a:chExt cx="18863632" cy="8831525"/>
          </a:xfrm>
        </p:grpSpPr>
        <p:sp>
          <p:nvSpPr>
            <p:cNvPr id="5" name="Freeform 5"/>
            <p:cNvSpPr/>
            <p:nvPr/>
          </p:nvSpPr>
          <p:spPr>
            <a:xfrm>
              <a:off x="0" y="0"/>
              <a:ext cx="18863690" cy="8831580"/>
            </a:xfrm>
            <a:custGeom>
              <a:avLst/>
              <a:gdLst/>
              <a:ahLst/>
              <a:cxnLst/>
              <a:rect l="l" t="t" r="r" b="b"/>
              <a:pathLst>
                <a:path w="18863690" h="8831580">
                  <a:moveTo>
                    <a:pt x="0" y="0"/>
                  </a:moveTo>
                  <a:lnTo>
                    <a:pt x="18863690" y="0"/>
                  </a:lnTo>
                  <a:lnTo>
                    <a:pt x="18863690" y="8831580"/>
                  </a:lnTo>
                  <a:lnTo>
                    <a:pt x="0" y="8831580"/>
                  </a:lnTo>
                  <a:close/>
                </a:path>
              </a:pathLst>
            </a:custGeom>
            <a:solidFill>
              <a:srgbClr val="FF700A"/>
            </a:solidFill>
          </p:spPr>
        </p:sp>
      </p:grpSp>
      <p:grpSp>
        <p:nvGrpSpPr>
          <p:cNvPr id="6" name="Group 6"/>
          <p:cNvGrpSpPr/>
          <p:nvPr/>
        </p:nvGrpSpPr>
        <p:grpSpPr>
          <a:xfrm rot="3658010">
            <a:off x="12105690" y="888094"/>
            <a:ext cx="11651355" cy="5375279"/>
            <a:chOff x="0" y="0"/>
            <a:chExt cx="15535140" cy="7167039"/>
          </a:xfrm>
        </p:grpSpPr>
        <p:sp>
          <p:nvSpPr>
            <p:cNvPr id="7" name="Freeform 7"/>
            <p:cNvSpPr/>
            <p:nvPr/>
          </p:nvSpPr>
          <p:spPr>
            <a:xfrm>
              <a:off x="0" y="0"/>
              <a:ext cx="15535148" cy="7166991"/>
            </a:xfrm>
            <a:custGeom>
              <a:avLst/>
              <a:gdLst/>
              <a:ahLst/>
              <a:cxnLst/>
              <a:rect l="l" t="t" r="r" b="b"/>
              <a:pathLst>
                <a:path w="15535148" h="7166991">
                  <a:moveTo>
                    <a:pt x="0" y="0"/>
                  </a:moveTo>
                  <a:lnTo>
                    <a:pt x="15535148" y="0"/>
                  </a:lnTo>
                  <a:lnTo>
                    <a:pt x="15535148" y="7166991"/>
                  </a:lnTo>
                  <a:lnTo>
                    <a:pt x="0" y="7166991"/>
                  </a:lnTo>
                  <a:close/>
                </a:path>
              </a:pathLst>
            </a:custGeom>
            <a:solidFill>
              <a:srgbClr val="02051A"/>
            </a:solidFill>
          </p:spPr>
        </p:sp>
      </p:grpSp>
      <p:grpSp>
        <p:nvGrpSpPr>
          <p:cNvPr id="8" name="Group 8"/>
          <p:cNvGrpSpPr/>
          <p:nvPr/>
        </p:nvGrpSpPr>
        <p:grpSpPr>
          <a:xfrm>
            <a:off x="1028700" y="515928"/>
            <a:ext cx="12161802" cy="9255145"/>
            <a:chOff x="0" y="0"/>
            <a:chExt cx="16215736" cy="12340193"/>
          </a:xfrm>
        </p:grpSpPr>
        <p:sp>
          <p:nvSpPr>
            <p:cNvPr id="9" name="Freeform 9"/>
            <p:cNvSpPr/>
            <p:nvPr/>
          </p:nvSpPr>
          <p:spPr>
            <a:xfrm>
              <a:off x="0" y="0"/>
              <a:ext cx="16215740" cy="12340209"/>
            </a:xfrm>
            <a:custGeom>
              <a:avLst/>
              <a:gdLst/>
              <a:ahLst/>
              <a:cxnLst/>
              <a:rect l="l" t="t" r="r" b="b"/>
              <a:pathLst>
                <a:path w="16215740" h="12340209">
                  <a:moveTo>
                    <a:pt x="0" y="0"/>
                  </a:moveTo>
                  <a:lnTo>
                    <a:pt x="0" y="12340209"/>
                  </a:lnTo>
                  <a:lnTo>
                    <a:pt x="16215740" y="12340209"/>
                  </a:lnTo>
                  <a:lnTo>
                    <a:pt x="16215740" y="0"/>
                  </a:lnTo>
                  <a:lnTo>
                    <a:pt x="0" y="0"/>
                  </a:lnTo>
                  <a:close/>
                  <a:moveTo>
                    <a:pt x="16142463" y="12266930"/>
                  </a:moveTo>
                  <a:lnTo>
                    <a:pt x="71628" y="12266930"/>
                  </a:lnTo>
                  <a:lnTo>
                    <a:pt x="71628" y="71628"/>
                  </a:lnTo>
                  <a:lnTo>
                    <a:pt x="16142463" y="71628"/>
                  </a:lnTo>
                  <a:lnTo>
                    <a:pt x="16142463" y="12266930"/>
                  </a:lnTo>
                  <a:close/>
                </a:path>
              </a:pathLst>
            </a:custGeom>
            <a:solidFill>
              <a:srgbClr val="FF700A"/>
            </a:solidFill>
          </p:spPr>
        </p:sp>
      </p:grpSp>
      <p:grpSp>
        <p:nvGrpSpPr>
          <p:cNvPr id="10" name="Group 10"/>
          <p:cNvGrpSpPr/>
          <p:nvPr/>
        </p:nvGrpSpPr>
        <p:grpSpPr>
          <a:xfrm>
            <a:off x="2767600" y="3850693"/>
            <a:ext cx="8684002" cy="4267323"/>
            <a:chOff x="0" y="0"/>
            <a:chExt cx="11578669" cy="5689764"/>
          </a:xfrm>
        </p:grpSpPr>
        <p:sp>
          <p:nvSpPr>
            <p:cNvPr id="11" name="Freeform 11"/>
            <p:cNvSpPr/>
            <p:nvPr/>
          </p:nvSpPr>
          <p:spPr>
            <a:xfrm>
              <a:off x="0" y="0"/>
              <a:ext cx="11578717" cy="5689727"/>
            </a:xfrm>
            <a:custGeom>
              <a:avLst/>
              <a:gdLst/>
              <a:ahLst/>
              <a:cxnLst/>
              <a:rect l="l" t="t" r="r" b="b"/>
              <a:pathLst>
                <a:path w="11578717" h="5689727">
                  <a:moveTo>
                    <a:pt x="0" y="0"/>
                  </a:moveTo>
                  <a:lnTo>
                    <a:pt x="11578717" y="0"/>
                  </a:lnTo>
                  <a:lnTo>
                    <a:pt x="11578717" y="5689727"/>
                  </a:lnTo>
                  <a:lnTo>
                    <a:pt x="0" y="5689727"/>
                  </a:lnTo>
                  <a:lnTo>
                    <a:pt x="0" y="0"/>
                  </a:lnTo>
                  <a:close/>
                </a:path>
              </a:pathLst>
            </a:custGeom>
            <a:blipFill>
              <a:blip r:embed="rId3"/>
              <a:stretch>
                <a:fillRect/>
              </a:stretch>
            </a:blipFill>
          </p:spPr>
        </p:sp>
      </p:grpSp>
      <p:sp>
        <p:nvSpPr>
          <p:cNvPr id="12" name="TextBox 12"/>
          <p:cNvSpPr txBox="1"/>
          <p:nvPr/>
        </p:nvSpPr>
        <p:spPr>
          <a:xfrm>
            <a:off x="1540417" y="770790"/>
            <a:ext cx="11650085" cy="4028594"/>
          </a:xfrm>
          <a:prstGeom prst="rect">
            <a:avLst/>
          </a:prstGeom>
        </p:spPr>
        <p:txBody>
          <a:bodyPr lIns="0" tIns="0" rIns="0" bIns="0" rtlCol="0" anchor="t">
            <a:spAutoFit/>
          </a:bodyPr>
          <a:lstStyle/>
          <a:p>
            <a:pPr algn="l">
              <a:lnSpc>
                <a:spcPts val="5779"/>
              </a:lnSpc>
            </a:pPr>
            <a:r>
              <a:rPr lang="en-US" sz="4187" b="1">
                <a:solidFill>
                  <a:srgbClr val="02051A"/>
                </a:solidFill>
                <a:latin typeface="Montserrat Bold"/>
                <a:ea typeface="Montserrat Bold"/>
                <a:cs typeface="Montserrat Bold"/>
                <a:sym typeface="Montserrat Bold"/>
              </a:rPr>
              <a:t>CARGA TRIBUTÁRIA VS. PESO DO SISTEMA TRIBUTÁRIO</a:t>
            </a:r>
          </a:p>
          <a:p>
            <a:pPr algn="l">
              <a:lnSpc>
                <a:spcPts val="3018"/>
              </a:lnSpc>
            </a:pPr>
            <a:endParaRPr lang="en-US" sz="4187" b="1">
              <a:solidFill>
                <a:srgbClr val="02051A"/>
              </a:solidFill>
              <a:latin typeface="Montserrat Bold"/>
              <a:ea typeface="Montserrat Bold"/>
              <a:cs typeface="Montserrat Bold"/>
              <a:sym typeface="Montserrat Bold"/>
            </a:endParaRPr>
          </a:p>
          <a:p>
            <a:pPr marL="500029" lvl="2" indent="-166676" algn="l">
              <a:lnSpc>
                <a:spcPts val="3018"/>
              </a:lnSpc>
              <a:buFont typeface="Arial"/>
              <a:buChar char="⚬"/>
            </a:pPr>
            <a:r>
              <a:rPr lang="en-US" sz="2187" b="1">
                <a:solidFill>
                  <a:srgbClr val="02051A"/>
                </a:solidFill>
                <a:latin typeface="Montserrat Bold"/>
                <a:ea typeface="Montserrat Bold"/>
                <a:cs typeface="Montserrat Bold"/>
                <a:sym typeface="Montserrat Bold"/>
              </a:rPr>
              <a:t>DIFERENÇA ENTRE CARGA TRIBUTÁRIA E PESO DO SISTEMA</a:t>
            </a:r>
          </a:p>
          <a:p>
            <a:pPr marL="500029" lvl="2" indent="-166676" algn="l">
              <a:lnSpc>
                <a:spcPts val="3018"/>
              </a:lnSpc>
              <a:buFont typeface="Arial"/>
              <a:buChar char="⚬"/>
            </a:pPr>
            <a:r>
              <a:rPr lang="en-US" sz="2187" b="1">
                <a:solidFill>
                  <a:srgbClr val="02051A"/>
                </a:solidFill>
                <a:latin typeface="Montserrat Bold"/>
                <a:ea typeface="Montserrat Bold"/>
                <a:cs typeface="Montserrat Bold"/>
                <a:sym typeface="Montserrat Bold"/>
              </a:rPr>
              <a:t>INFLUÊNCIA NOS CUSTOS OPERACIONAIS E ÔNUS ECONÔMICO AOS CONSUMIDORES</a:t>
            </a:r>
          </a:p>
          <a:p>
            <a:pPr marL="500029" lvl="2" indent="-166676" algn="l">
              <a:lnSpc>
                <a:spcPts val="3018"/>
              </a:lnSpc>
            </a:pPr>
            <a:endParaRPr lang="en-US" sz="2187" b="1">
              <a:solidFill>
                <a:srgbClr val="02051A"/>
              </a:solidFill>
              <a:latin typeface="Montserrat Bold"/>
              <a:ea typeface="Montserrat Bold"/>
              <a:cs typeface="Montserrat Bold"/>
              <a:sym typeface="Montserrat Bold"/>
            </a:endParaRPr>
          </a:p>
          <a:p>
            <a:pPr marL="500029" lvl="2" indent="-166676" algn="l">
              <a:lnSpc>
                <a:spcPts val="2329"/>
              </a:lnSpc>
            </a:pPr>
            <a:endParaRPr lang="en-US" sz="2187" b="1">
              <a:solidFill>
                <a:srgbClr val="02051A"/>
              </a:solidFill>
              <a:latin typeface="Montserrat Bold"/>
              <a:ea typeface="Montserrat Bold"/>
              <a:cs typeface="Montserrat Bold"/>
              <a:sym typeface="Montserrat Bold"/>
            </a:endParaRPr>
          </a:p>
          <a:p>
            <a:pPr marL="500029" lvl="2" indent="-166676" algn="l">
              <a:lnSpc>
                <a:spcPts val="2329"/>
              </a:lnSpc>
            </a:pPr>
            <a:endParaRPr lang="en-US" sz="2187" b="1">
              <a:solidFill>
                <a:srgbClr val="02051A"/>
              </a:solidFill>
              <a:latin typeface="Montserrat Bold"/>
              <a:ea typeface="Montserrat Bold"/>
              <a:cs typeface="Montserrat Bold"/>
              <a:sym typeface="Montserrat Bold"/>
            </a:endParaRPr>
          </a:p>
        </p:txBody>
      </p:sp>
      <p:sp>
        <p:nvSpPr>
          <p:cNvPr id="13" name="TextBox 13"/>
          <p:cNvSpPr txBox="1"/>
          <p:nvPr/>
        </p:nvSpPr>
        <p:spPr>
          <a:xfrm>
            <a:off x="2767600" y="8213266"/>
            <a:ext cx="9733771" cy="429768"/>
          </a:xfrm>
          <a:prstGeom prst="rect">
            <a:avLst/>
          </a:prstGeom>
        </p:spPr>
        <p:txBody>
          <a:bodyPr lIns="0" tIns="0" rIns="0" bIns="0" rtlCol="0" anchor="t">
            <a:spAutoFit/>
          </a:bodyPr>
          <a:lstStyle/>
          <a:p>
            <a:pPr algn="l">
              <a:lnSpc>
                <a:spcPts val="1654"/>
              </a:lnSpc>
            </a:pPr>
            <a:r>
              <a:rPr lang="en-US" sz="1200" b="1">
                <a:solidFill>
                  <a:srgbClr val="02051A"/>
                </a:solidFill>
                <a:latin typeface="Montserrat Bold"/>
                <a:ea typeface="Montserrat Bold"/>
                <a:cs typeface="Montserrat Bold"/>
                <a:sym typeface="Montserrat Bold"/>
              </a:rPr>
              <a:t>PARA A OCDE, ESSA COMPLEXIDADE É PARTE DA EXPLICAÇÃO PARA O FRACO DESEMPENHO DA PRODUTIVIDADE DO PAÍS EM COMPARAÇÃO COM OUTRAS ECONOMIAS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rot="-1753206">
            <a:off x="465875" y="5918203"/>
            <a:ext cx="25783492" cy="9586163"/>
            <a:chOff x="0" y="0"/>
            <a:chExt cx="34377989" cy="12781551"/>
          </a:xfrm>
        </p:grpSpPr>
        <p:sp>
          <p:nvSpPr>
            <p:cNvPr id="3" name="Freeform 3"/>
            <p:cNvSpPr/>
            <p:nvPr/>
          </p:nvSpPr>
          <p:spPr>
            <a:xfrm>
              <a:off x="0" y="0"/>
              <a:ext cx="34378010" cy="12781534"/>
            </a:xfrm>
            <a:custGeom>
              <a:avLst/>
              <a:gdLst/>
              <a:ahLst/>
              <a:cxnLst/>
              <a:rect l="l" t="t" r="r" b="b"/>
              <a:pathLst>
                <a:path w="34378010" h="12781534">
                  <a:moveTo>
                    <a:pt x="0" y="0"/>
                  </a:moveTo>
                  <a:lnTo>
                    <a:pt x="34378010" y="0"/>
                  </a:lnTo>
                  <a:lnTo>
                    <a:pt x="34378010" y="12781534"/>
                  </a:lnTo>
                  <a:lnTo>
                    <a:pt x="0" y="12781534"/>
                  </a:lnTo>
                  <a:close/>
                </a:path>
              </a:pathLst>
            </a:custGeom>
            <a:solidFill>
              <a:srgbClr val="FF700A">
                <a:alpha val="0"/>
              </a:srgbClr>
            </a:solidFill>
          </p:spPr>
        </p:sp>
      </p:grpSp>
      <p:sp>
        <p:nvSpPr>
          <p:cNvPr id="4" name="Freeform 4"/>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t="-1437" b="-1437"/>
            </a:stretch>
          </a:blipFill>
        </p:spPr>
      </p:sp>
      <p:sp>
        <p:nvSpPr>
          <p:cNvPr id="5" name="Freeform 5"/>
          <p:cNvSpPr/>
          <p:nvPr/>
        </p:nvSpPr>
        <p:spPr>
          <a:xfrm>
            <a:off x="1028700" y="8156196"/>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t="-1437" b="-1437"/>
            </a:stretch>
          </a:blipFill>
        </p:spPr>
      </p:sp>
      <p:grpSp>
        <p:nvGrpSpPr>
          <p:cNvPr id="6" name="Group 6"/>
          <p:cNvGrpSpPr/>
          <p:nvPr/>
        </p:nvGrpSpPr>
        <p:grpSpPr>
          <a:xfrm>
            <a:off x="1028700" y="9591065"/>
            <a:ext cx="16230600" cy="1351653"/>
            <a:chOff x="0" y="0"/>
            <a:chExt cx="21640800" cy="1802204"/>
          </a:xfrm>
        </p:grpSpPr>
        <p:sp>
          <p:nvSpPr>
            <p:cNvPr id="7" name="Freeform 7"/>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8" name="Group 8"/>
          <p:cNvGrpSpPr/>
          <p:nvPr/>
        </p:nvGrpSpPr>
        <p:grpSpPr>
          <a:xfrm>
            <a:off x="1028700" y="-675827"/>
            <a:ext cx="16230600" cy="1351653"/>
            <a:chOff x="0" y="0"/>
            <a:chExt cx="21640800" cy="1802204"/>
          </a:xfrm>
        </p:grpSpPr>
        <p:sp>
          <p:nvSpPr>
            <p:cNvPr id="9" name="Freeform 9"/>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10" name="Group 10"/>
          <p:cNvGrpSpPr/>
          <p:nvPr/>
        </p:nvGrpSpPr>
        <p:grpSpPr>
          <a:xfrm>
            <a:off x="3599397" y="3143391"/>
            <a:ext cx="9758224" cy="5307821"/>
            <a:chOff x="0" y="0"/>
            <a:chExt cx="13010965" cy="7077095"/>
          </a:xfrm>
        </p:grpSpPr>
        <p:sp>
          <p:nvSpPr>
            <p:cNvPr id="11" name="Freeform 11"/>
            <p:cNvSpPr/>
            <p:nvPr/>
          </p:nvSpPr>
          <p:spPr>
            <a:xfrm>
              <a:off x="0" y="0"/>
              <a:ext cx="13011023" cy="7077075"/>
            </a:xfrm>
            <a:custGeom>
              <a:avLst/>
              <a:gdLst/>
              <a:ahLst/>
              <a:cxnLst/>
              <a:rect l="l" t="t" r="r" b="b"/>
              <a:pathLst>
                <a:path w="13011023" h="7077075">
                  <a:moveTo>
                    <a:pt x="0" y="0"/>
                  </a:moveTo>
                  <a:lnTo>
                    <a:pt x="13011023" y="0"/>
                  </a:lnTo>
                  <a:lnTo>
                    <a:pt x="13011023" y="7077075"/>
                  </a:lnTo>
                  <a:lnTo>
                    <a:pt x="0" y="7077075"/>
                  </a:lnTo>
                  <a:lnTo>
                    <a:pt x="0" y="0"/>
                  </a:lnTo>
                  <a:close/>
                </a:path>
              </a:pathLst>
            </a:custGeom>
            <a:blipFill>
              <a:blip r:embed="rId4"/>
              <a:stretch>
                <a:fillRect/>
              </a:stretch>
            </a:blipFill>
          </p:spPr>
        </p:sp>
      </p:grpSp>
      <p:sp>
        <p:nvSpPr>
          <p:cNvPr id="12" name="TextBox 12"/>
          <p:cNvSpPr txBox="1"/>
          <p:nvPr/>
        </p:nvSpPr>
        <p:spPr>
          <a:xfrm>
            <a:off x="551946" y="2209161"/>
            <a:ext cx="16829959" cy="639214"/>
          </a:xfrm>
          <a:prstGeom prst="rect">
            <a:avLst/>
          </a:prstGeom>
        </p:spPr>
        <p:txBody>
          <a:bodyPr lIns="0" tIns="0" rIns="0" bIns="0" rtlCol="0" anchor="t">
            <a:spAutoFit/>
          </a:bodyPr>
          <a:lstStyle/>
          <a:p>
            <a:pPr algn="l">
              <a:lnSpc>
                <a:spcPts val="2508"/>
              </a:lnSpc>
            </a:pPr>
            <a:r>
              <a:rPr lang="en-US" sz="1817">
                <a:solidFill>
                  <a:srgbClr val="000000"/>
                </a:solidFill>
                <a:latin typeface="DM Sans"/>
                <a:ea typeface="DM Sans"/>
                <a:cs typeface="DM Sans"/>
                <a:sym typeface="DM Sans"/>
              </a:rPr>
              <a:t>O tempo médio para cumprimento das obrigações acessórias varia conforme o porte da empresa, e segundo a Deloitte, pode chegar a 34 mil horas por ano . </a:t>
            </a:r>
          </a:p>
          <a:p>
            <a:pPr algn="l">
              <a:lnSpc>
                <a:spcPts val="2508"/>
              </a:lnSpc>
            </a:pPr>
            <a:r>
              <a:rPr lang="en-US" sz="1817">
                <a:solidFill>
                  <a:srgbClr val="000000"/>
                </a:solidFill>
                <a:latin typeface="DM Sans"/>
                <a:ea typeface="DM Sans"/>
                <a:cs typeface="DM Sans"/>
                <a:sym typeface="DM Sans"/>
              </a:rPr>
              <a:t>O Banco Mundial estima a média em 1.500 horas.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a:off x="9581627" y="5589330"/>
            <a:ext cx="6667537" cy="3275497"/>
            <a:chOff x="0" y="0"/>
            <a:chExt cx="8890049" cy="4367329"/>
          </a:xfrm>
        </p:grpSpPr>
        <p:sp>
          <p:nvSpPr>
            <p:cNvPr id="5" name="Freeform 5"/>
            <p:cNvSpPr/>
            <p:nvPr/>
          </p:nvSpPr>
          <p:spPr>
            <a:xfrm>
              <a:off x="0" y="0"/>
              <a:ext cx="8890000" cy="4367403"/>
            </a:xfrm>
            <a:custGeom>
              <a:avLst/>
              <a:gdLst/>
              <a:ahLst/>
              <a:cxnLst/>
              <a:rect l="l" t="t" r="r" b="b"/>
              <a:pathLst>
                <a:path w="8890000" h="4367403">
                  <a:moveTo>
                    <a:pt x="8399526" y="4367276"/>
                  </a:moveTo>
                  <a:lnTo>
                    <a:pt x="490601" y="4367276"/>
                  </a:lnTo>
                  <a:cubicBezTo>
                    <a:pt x="220218" y="4367276"/>
                    <a:pt x="0" y="4147058"/>
                    <a:pt x="0" y="3876802"/>
                  </a:cubicBezTo>
                  <a:lnTo>
                    <a:pt x="0" y="490601"/>
                  </a:lnTo>
                  <a:cubicBezTo>
                    <a:pt x="0" y="220218"/>
                    <a:pt x="220218" y="0"/>
                    <a:pt x="490601" y="0"/>
                  </a:cubicBezTo>
                  <a:lnTo>
                    <a:pt x="8399526" y="0"/>
                  </a:lnTo>
                  <a:cubicBezTo>
                    <a:pt x="8669782" y="0"/>
                    <a:pt x="8890000" y="220218"/>
                    <a:pt x="8890000" y="490601"/>
                  </a:cubicBezTo>
                  <a:lnTo>
                    <a:pt x="8890000" y="3876802"/>
                  </a:lnTo>
                  <a:cubicBezTo>
                    <a:pt x="8890000" y="4147058"/>
                    <a:pt x="8669782" y="4367403"/>
                    <a:pt x="8399399" y="4367403"/>
                  </a:cubicBezTo>
                  <a:close/>
                </a:path>
              </a:pathLst>
            </a:custGeom>
            <a:solidFill>
              <a:srgbClr val="575B68"/>
            </a:solidFill>
          </p:spPr>
        </p:sp>
      </p:grpSp>
      <p:grpSp>
        <p:nvGrpSpPr>
          <p:cNvPr id="6" name="Group 6"/>
          <p:cNvGrpSpPr/>
          <p:nvPr/>
        </p:nvGrpSpPr>
        <p:grpSpPr>
          <a:xfrm>
            <a:off x="7865814" y="1422177"/>
            <a:ext cx="8383350" cy="8420459"/>
            <a:chOff x="0" y="0"/>
            <a:chExt cx="11177800" cy="11227279"/>
          </a:xfrm>
        </p:grpSpPr>
        <p:sp>
          <p:nvSpPr>
            <p:cNvPr id="7" name="Freeform 7"/>
            <p:cNvSpPr/>
            <p:nvPr/>
          </p:nvSpPr>
          <p:spPr>
            <a:xfrm>
              <a:off x="0" y="0"/>
              <a:ext cx="11177778" cy="11227308"/>
            </a:xfrm>
            <a:custGeom>
              <a:avLst/>
              <a:gdLst/>
              <a:ahLst/>
              <a:cxnLst/>
              <a:rect l="l" t="t" r="r" b="b"/>
              <a:pathLst>
                <a:path w="11177778" h="11227308">
                  <a:moveTo>
                    <a:pt x="10687177" y="11227308"/>
                  </a:moveTo>
                  <a:lnTo>
                    <a:pt x="490601" y="11227308"/>
                  </a:lnTo>
                  <a:cubicBezTo>
                    <a:pt x="220218" y="11227308"/>
                    <a:pt x="0" y="11006963"/>
                    <a:pt x="0" y="10736707"/>
                  </a:cubicBezTo>
                  <a:lnTo>
                    <a:pt x="0" y="490601"/>
                  </a:lnTo>
                  <a:cubicBezTo>
                    <a:pt x="0" y="220218"/>
                    <a:pt x="220218" y="0"/>
                    <a:pt x="490601" y="0"/>
                  </a:cubicBezTo>
                  <a:lnTo>
                    <a:pt x="10687177" y="0"/>
                  </a:lnTo>
                  <a:cubicBezTo>
                    <a:pt x="10957433" y="0"/>
                    <a:pt x="11177778" y="220218"/>
                    <a:pt x="11177778" y="490601"/>
                  </a:cubicBezTo>
                  <a:lnTo>
                    <a:pt x="11177778" y="10736707"/>
                  </a:lnTo>
                  <a:cubicBezTo>
                    <a:pt x="11177778" y="11006963"/>
                    <a:pt x="10957560" y="11227308"/>
                    <a:pt x="10687177" y="11227308"/>
                  </a:cubicBezTo>
                  <a:close/>
                </a:path>
              </a:pathLst>
            </a:custGeom>
            <a:solidFill>
              <a:srgbClr val="575B68"/>
            </a:solidFill>
          </p:spPr>
        </p:sp>
      </p:grpSp>
      <p:grpSp>
        <p:nvGrpSpPr>
          <p:cNvPr id="8" name="Group 8"/>
          <p:cNvGrpSpPr/>
          <p:nvPr/>
        </p:nvGrpSpPr>
        <p:grpSpPr>
          <a:xfrm>
            <a:off x="1162854" y="1422177"/>
            <a:ext cx="875983" cy="875983"/>
            <a:chOff x="0" y="0"/>
            <a:chExt cx="1167977" cy="1167977"/>
          </a:xfrm>
        </p:grpSpPr>
        <p:sp>
          <p:nvSpPr>
            <p:cNvPr id="9" name="Freeform 9"/>
            <p:cNvSpPr/>
            <p:nvPr/>
          </p:nvSpPr>
          <p:spPr>
            <a:xfrm>
              <a:off x="0" y="0"/>
              <a:ext cx="1168019" cy="1168019"/>
            </a:xfrm>
            <a:custGeom>
              <a:avLst/>
              <a:gdLst/>
              <a:ahLst/>
              <a:cxnLst/>
              <a:rect l="l" t="t" r="r" b="b"/>
              <a:pathLst>
                <a:path w="1168019" h="1168019">
                  <a:moveTo>
                    <a:pt x="583946" y="0"/>
                  </a:moveTo>
                  <a:cubicBezTo>
                    <a:pt x="261493" y="0"/>
                    <a:pt x="0" y="261493"/>
                    <a:pt x="0" y="583946"/>
                  </a:cubicBezTo>
                  <a:cubicBezTo>
                    <a:pt x="0" y="906399"/>
                    <a:pt x="261493" y="1168019"/>
                    <a:pt x="583946" y="1168019"/>
                  </a:cubicBezTo>
                  <a:cubicBezTo>
                    <a:pt x="906399" y="1168019"/>
                    <a:pt x="1168019" y="906526"/>
                    <a:pt x="1168019" y="583946"/>
                  </a:cubicBezTo>
                  <a:cubicBezTo>
                    <a:pt x="1168019" y="261366"/>
                    <a:pt x="906526" y="0"/>
                    <a:pt x="583946" y="0"/>
                  </a:cubicBezTo>
                  <a:close/>
                </a:path>
              </a:pathLst>
            </a:custGeom>
            <a:solidFill>
              <a:srgbClr val="FF700A"/>
            </a:solidFill>
          </p:spPr>
        </p:sp>
      </p:grpSp>
      <p:sp>
        <p:nvSpPr>
          <p:cNvPr id="10" name="Freeform 10"/>
          <p:cNvSpPr/>
          <p:nvPr/>
        </p:nvSpPr>
        <p:spPr>
          <a:xfrm>
            <a:off x="16655930" y="1049823"/>
            <a:ext cx="603370" cy="603370"/>
          </a:xfrm>
          <a:custGeom>
            <a:avLst/>
            <a:gdLst/>
            <a:ahLst/>
            <a:cxnLst/>
            <a:rect l="l" t="t" r="r" b="b"/>
            <a:pathLst>
              <a:path w="603370" h="603370">
                <a:moveTo>
                  <a:pt x="0" y="0"/>
                </a:moveTo>
                <a:lnTo>
                  <a:pt x="603370" y="0"/>
                </a:lnTo>
                <a:lnTo>
                  <a:pt x="603370" y="603370"/>
                </a:lnTo>
                <a:lnTo>
                  <a:pt x="0" y="603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9369809" y="1921273"/>
            <a:ext cx="5375359" cy="7422267"/>
            <a:chOff x="0" y="0"/>
            <a:chExt cx="7167145" cy="9896356"/>
          </a:xfrm>
        </p:grpSpPr>
        <p:sp>
          <p:nvSpPr>
            <p:cNvPr id="12" name="Freeform 12"/>
            <p:cNvSpPr/>
            <p:nvPr/>
          </p:nvSpPr>
          <p:spPr>
            <a:xfrm>
              <a:off x="0" y="0"/>
              <a:ext cx="7167118" cy="9896348"/>
            </a:xfrm>
            <a:custGeom>
              <a:avLst/>
              <a:gdLst/>
              <a:ahLst/>
              <a:cxnLst/>
              <a:rect l="l" t="t" r="r" b="b"/>
              <a:pathLst>
                <a:path w="7167118" h="9896348">
                  <a:moveTo>
                    <a:pt x="0" y="0"/>
                  </a:moveTo>
                  <a:lnTo>
                    <a:pt x="7167118" y="0"/>
                  </a:lnTo>
                  <a:lnTo>
                    <a:pt x="7167118" y="9896348"/>
                  </a:lnTo>
                  <a:lnTo>
                    <a:pt x="0" y="9896348"/>
                  </a:lnTo>
                  <a:lnTo>
                    <a:pt x="0" y="0"/>
                  </a:lnTo>
                  <a:close/>
                </a:path>
              </a:pathLst>
            </a:custGeom>
            <a:blipFill>
              <a:blip r:embed="rId5"/>
              <a:stretch>
                <a:fillRect/>
              </a:stretch>
            </a:blipFill>
          </p:spPr>
        </p:sp>
      </p:grpSp>
      <p:sp>
        <p:nvSpPr>
          <p:cNvPr id="13" name="TextBox 13"/>
          <p:cNvSpPr txBox="1"/>
          <p:nvPr/>
        </p:nvSpPr>
        <p:spPr>
          <a:xfrm>
            <a:off x="2446613" y="855554"/>
            <a:ext cx="5419201" cy="2749550"/>
          </a:xfrm>
          <a:prstGeom prst="rect">
            <a:avLst/>
          </a:prstGeom>
        </p:spPr>
        <p:txBody>
          <a:bodyPr lIns="0" tIns="0" rIns="0" bIns="0" rtlCol="0" anchor="t">
            <a:spAutoFit/>
          </a:bodyPr>
          <a:lstStyle/>
          <a:p>
            <a:pPr algn="l">
              <a:lnSpc>
                <a:spcPts val="5500"/>
              </a:lnSpc>
            </a:pPr>
            <a:r>
              <a:rPr lang="en-US" sz="4999" b="1" spc="-149">
                <a:solidFill>
                  <a:srgbClr val="02051A"/>
                </a:solidFill>
                <a:latin typeface="Montserrat Bold"/>
                <a:ea typeface="Montserrat Bold"/>
                <a:cs typeface="Montserrat Bold"/>
                <a:sym typeface="Montserrat Bold"/>
              </a:rPr>
              <a:t>Contexto Relações Jurídicos Tributárias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rot="-1753206">
            <a:off x="-1220626" y="4797984"/>
            <a:ext cx="25783492" cy="9586163"/>
            <a:chOff x="0" y="0"/>
            <a:chExt cx="34377989" cy="12781551"/>
          </a:xfrm>
        </p:grpSpPr>
        <p:sp>
          <p:nvSpPr>
            <p:cNvPr id="3" name="Freeform 3"/>
            <p:cNvSpPr/>
            <p:nvPr/>
          </p:nvSpPr>
          <p:spPr>
            <a:xfrm>
              <a:off x="0" y="0"/>
              <a:ext cx="34378010" cy="12781534"/>
            </a:xfrm>
            <a:custGeom>
              <a:avLst/>
              <a:gdLst/>
              <a:ahLst/>
              <a:cxnLst/>
              <a:rect l="l" t="t" r="r" b="b"/>
              <a:pathLst>
                <a:path w="34378010" h="12781534">
                  <a:moveTo>
                    <a:pt x="0" y="0"/>
                  </a:moveTo>
                  <a:lnTo>
                    <a:pt x="34378010" y="0"/>
                  </a:lnTo>
                  <a:lnTo>
                    <a:pt x="34378010" y="12781534"/>
                  </a:lnTo>
                  <a:lnTo>
                    <a:pt x="0" y="12781534"/>
                  </a:lnTo>
                  <a:close/>
                </a:path>
              </a:pathLst>
            </a:custGeom>
            <a:solidFill>
              <a:srgbClr val="FF700A">
                <a:alpha val="0"/>
              </a:srgbClr>
            </a:solidFill>
          </p:spPr>
        </p:sp>
      </p:grpSp>
      <p:sp>
        <p:nvSpPr>
          <p:cNvPr id="4" name="Freeform 4"/>
          <p:cNvSpPr/>
          <p:nvPr/>
        </p:nvSpPr>
        <p:spPr>
          <a:xfrm>
            <a:off x="728105" y="899992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t="-1437" b="-1437"/>
            </a:stretch>
          </a:blipFill>
        </p:spPr>
      </p:sp>
      <p:grpSp>
        <p:nvGrpSpPr>
          <p:cNvPr id="5" name="Group 5"/>
          <p:cNvGrpSpPr/>
          <p:nvPr/>
        </p:nvGrpSpPr>
        <p:grpSpPr>
          <a:xfrm>
            <a:off x="1028700" y="9591065"/>
            <a:ext cx="16230600" cy="1351653"/>
            <a:chOff x="0" y="0"/>
            <a:chExt cx="21640800" cy="1802204"/>
          </a:xfrm>
        </p:grpSpPr>
        <p:sp>
          <p:nvSpPr>
            <p:cNvPr id="6" name="Freeform 6"/>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7" name="Group 7"/>
          <p:cNvGrpSpPr/>
          <p:nvPr/>
        </p:nvGrpSpPr>
        <p:grpSpPr>
          <a:xfrm>
            <a:off x="1028700" y="-675827"/>
            <a:ext cx="16230600" cy="1351653"/>
            <a:chOff x="0" y="0"/>
            <a:chExt cx="21640800" cy="1802204"/>
          </a:xfrm>
        </p:grpSpPr>
        <p:sp>
          <p:nvSpPr>
            <p:cNvPr id="8" name="Freeform 8"/>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9" name="Group 9"/>
          <p:cNvGrpSpPr/>
          <p:nvPr/>
        </p:nvGrpSpPr>
        <p:grpSpPr>
          <a:xfrm>
            <a:off x="3078477" y="2369198"/>
            <a:ext cx="11517774" cy="3438141"/>
            <a:chOff x="0" y="0"/>
            <a:chExt cx="15357032" cy="4584188"/>
          </a:xfrm>
        </p:grpSpPr>
        <p:sp>
          <p:nvSpPr>
            <p:cNvPr id="10" name="Freeform 10"/>
            <p:cNvSpPr/>
            <p:nvPr/>
          </p:nvSpPr>
          <p:spPr>
            <a:xfrm>
              <a:off x="0" y="0"/>
              <a:ext cx="15357094" cy="4584192"/>
            </a:xfrm>
            <a:custGeom>
              <a:avLst/>
              <a:gdLst/>
              <a:ahLst/>
              <a:cxnLst/>
              <a:rect l="l" t="t" r="r" b="b"/>
              <a:pathLst>
                <a:path w="15357094" h="4584192">
                  <a:moveTo>
                    <a:pt x="0" y="0"/>
                  </a:moveTo>
                  <a:lnTo>
                    <a:pt x="15357094" y="0"/>
                  </a:lnTo>
                  <a:lnTo>
                    <a:pt x="15357094" y="4584192"/>
                  </a:lnTo>
                  <a:lnTo>
                    <a:pt x="0" y="4584192"/>
                  </a:lnTo>
                  <a:lnTo>
                    <a:pt x="0" y="0"/>
                  </a:lnTo>
                  <a:close/>
                </a:path>
              </a:pathLst>
            </a:custGeom>
            <a:blipFill>
              <a:blip r:embed="rId4"/>
              <a:stretch>
                <a:fillRect/>
              </a:stretch>
            </a:blipFill>
          </p:spPr>
        </p:sp>
      </p:grpSp>
      <p:sp>
        <p:nvSpPr>
          <p:cNvPr id="11" name="TextBox 11"/>
          <p:cNvSpPr txBox="1"/>
          <p:nvPr/>
        </p:nvSpPr>
        <p:spPr>
          <a:xfrm>
            <a:off x="1028700" y="1040752"/>
            <a:ext cx="11485215" cy="1328446"/>
          </a:xfrm>
          <a:prstGeom prst="rect">
            <a:avLst/>
          </a:prstGeom>
        </p:spPr>
        <p:txBody>
          <a:bodyPr lIns="0" tIns="0" rIns="0" bIns="0" rtlCol="0" anchor="t">
            <a:spAutoFit/>
          </a:bodyPr>
          <a:lstStyle/>
          <a:p>
            <a:pPr algn="l">
              <a:lnSpc>
                <a:spcPts val="2605"/>
              </a:lnSpc>
            </a:pPr>
            <a:r>
              <a:rPr lang="en-US" sz="1887">
                <a:solidFill>
                  <a:srgbClr val="000000"/>
                </a:solidFill>
                <a:latin typeface="DM Sans"/>
                <a:ea typeface="DM Sans"/>
                <a:cs typeface="DM Sans"/>
                <a:sym typeface="DM Sans"/>
              </a:rPr>
              <a:t>Carga Tributária Total</a:t>
            </a:r>
          </a:p>
          <a:p>
            <a:pPr marL="431449" lvl="2" indent="-143816" algn="l">
              <a:lnSpc>
                <a:spcPts val="2605"/>
              </a:lnSpc>
              <a:buFont typeface="Arial"/>
              <a:buChar char="⚬"/>
            </a:pPr>
            <a:r>
              <a:rPr lang="en-US" sz="1887">
                <a:solidFill>
                  <a:srgbClr val="000000"/>
                </a:solidFill>
                <a:latin typeface="DM Sans"/>
                <a:ea typeface="DM Sans"/>
                <a:cs typeface="DM Sans"/>
                <a:sym typeface="DM Sans"/>
              </a:rPr>
              <a:t>Comparação com a média da OCDE</a:t>
            </a:r>
          </a:p>
          <a:p>
            <a:pPr marL="431449" lvl="2" indent="-143816" algn="l">
              <a:lnSpc>
                <a:spcPts val="2605"/>
              </a:lnSpc>
              <a:buFont typeface="Arial"/>
              <a:buChar char="⚬"/>
            </a:pPr>
            <a:r>
              <a:rPr lang="en-US" sz="1887">
                <a:solidFill>
                  <a:srgbClr val="000000"/>
                </a:solidFill>
                <a:latin typeface="DM Sans"/>
                <a:ea typeface="DM Sans"/>
                <a:cs typeface="DM Sans"/>
                <a:sym typeface="DM Sans"/>
              </a:rPr>
              <a:t>Análise da tributação sobre diferentes bases (renda, folha de salários, propriedade, bens e serviços)</a:t>
            </a:r>
          </a:p>
          <a:p>
            <a:pPr marL="431449" lvl="2" indent="-143816" algn="l">
              <a:lnSpc>
                <a:spcPts val="2605"/>
              </a:lnSpc>
            </a:pPr>
            <a:endParaRPr lang="en-US" sz="1887">
              <a:solidFill>
                <a:srgbClr val="000000"/>
              </a:solidFill>
              <a:latin typeface="DM Sans"/>
              <a:ea typeface="DM Sans"/>
              <a:cs typeface="DM Sans"/>
              <a:sym typeface="DM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TextBox 4"/>
          <p:cNvSpPr txBox="1"/>
          <p:nvPr/>
        </p:nvSpPr>
        <p:spPr>
          <a:xfrm>
            <a:off x="1028700" y="2038067"/>
            <a:ext cx="14490150" cy="1181100"/>
          </a:xfrm>
          <a:prstGeom prst="rect">
            <a:avLst/>
          </a:prstGeom>
        </p:spPr>
        <p:txBody>
          <a:bodyPr lIns="0" tIns="0" rIns="0" bIns="0" rtlCol="0" anchor="t">
            <a:spAutoFit/>
          </a:bodyPr>
          <a:lstStyle/>
          <a:p>
            <a:pPr algn="l">
              <a:lnSpc>
                <a:spcPts val="9360"/>
              </a:lnSpc>
            </a:pPr>
            <a:r>
              <a:rPr lang="en-US" sz="7800" b="1">
                <a:solidFill>
                  <a:srgbClr val="FFFEFE"/>
                </a:solidFill>
                <a:latin typeface="Montserrat Bold"/>
                <a:ea typeface="Montserrat Bold"/>
                <a:cs typeface="Montserrat Bold"/>
                <a:sym typeface="Montserrat Bold"/>
              </a:rPr>
              <a:t>ALÍQUOTA</a:t>
            </a:r>
          </a:p>
        </p:txBody>
      </p:sp>
      <p:sp>
        <p:nvSpPr>
          <p:cNvPr id="5" name="TextBox 5"/>
          <p:cNvSpPr txBox="1"/>
          <p:nvPr/>
        </p:nvSpPr>
        <p:spPr>
          <a:xfrm>
            <a:off x="2101010" y="3874981"/>
            <a:ext cx="11236425" cy="4924425"/>
          </a:xfrm>
          <a:prstGeom prst="rect">
            <a:avLst/>
          </a:prstGeom>
        </p:spPr>
        <p:txBody>
          <a:bodyPr lIns="0" tIns="0" rIns="0" bIns="0" rtlCol="0" anchor="t">
            <a:spAutoFit/>
          </a:bodyPr>
          <a:lstStyle/>
          <a:p>
            <a:pPr algn="l">
              <a:lnSpc>
                <a:spcPts val="3777"/>
              </a:lnSpc>
            </a:pPr>
            <a:r>
              <a:rPr lang="en-US" sz="3147" b="1">
                <a:solidFill>
                  <a:srgbClr val="FF700A"/>
                </a:solidFill>
                <a:latin typeface="Montserrat Bold"/>
                <a:ea typeface="Montserrat Bold"/>
                <a:cs typeface="Montserrat Bold"/>
                <a:sym typeface="Montserrat Bold"/>
              </a:rPr>
              <a:t>•AUTONOMIA DOS ENTES NA FIXAÇÃO DE SUA ALÍQUOTA PADRÃO.</a:t>
            </a:r>
          </a:p>
          <a:p>
            <a:pPr algn="l">
              <a:lnSpc>
                <a:spcPts val="3777"/>
              </a:lnSpc>
            </a:pPr>
            <a:endParaRPr lang="en-US" sz="3147" b="1">
              <a:solidFill>
                <a:srgbClr val="FF700A"/>
              </a:solidFill>
              <a:latin typeface="Montserrat Bold"/>
              <a:ea typeface="Montserrat Bold"/>
              <a:cs typeface="Montserrat Bold"/>
              <a:sym typeface="Montserrat Bold"/>
            </a:endParaRPr>
          </a:p>
          <a:p>
            <a:pPr algn="l">
              <a:lnSpc>
                <a:spcPts val="3777"/>
              </a:lnSpc>
            </a:pPr>
            <a:r>
              <a:rPr lang="en-US" sz="3147" b="1">
                <a:solidFill>
                  <a:srgbClr val="FF700A"/>
                </a:solidFill>
                <a:latin typeface="Montserrat Bold"/>
                <a:ea typeface="Montserrat Bold"/>
                <a:cs typeface="Montserrat Bold"/>
                <a:sym typeface="Montserrat Bold"/>
              </a:rPr>
              <a:t>•ALÍQUOTA DE REFERÊNCIA FIXADA PELO SENADO.</a:t>
            </a:r>
          </a:p>
          <a:p>
            <a:pPr algn="l">
              <a:lnSpc>
                <a:spcPts val="3777"/>
              </a:lnSpc>
            </a:pPr>
            <a:endParaRPr lang="en-US" sz="3147" b="1">
              <a:solidFill>
                <a:srgbClr val="FF700A"/>
              </a:solidFill>
              <a:latin typeface="Montserrat Bold"/>
              <a:ea typeface="Montserrat Bold"/>
              <a:cs typeface="Montserrat Bold"/>
              <a:sym typeface="Montserrat Bold"/>
            </a:endParaRPr>
          </a:p>
          <a:p>
            <a:pPr algn="l">
              <a:lnSpc>
                <a:spcPts val="3777"/>
              </a:lnSpc>
            </a:pPr>
            <a:r>
              <a:rPr lang="en-US" sz="3147" b="1">
                <a:solidFill>
                  <a:srgbClr val="FF700A"/>
                </a:solidFill>
                <a:latin typeface="Montserrat Bold"/>
                <a:ea typeface="Montserrat Bold"/>
                <a:cs typeface="Montserrat Bold"/>
                <a:sym typeface="Montserrat Bold"/>
              </a:rPr>
              <a:t>•ALÍQUOTA MÁXIMA DE 26,5%.</a:t>
            </a:r>
          </a:p>
          <a:p>
            <a:pPr algn="l">
              <a:lnSpc>
                <a:spcPts val="3777"/>
              </a:lnSpc>
            </a:pPr>
            <a:endParaRPr lang="en-US" sz="3147" b="1">
              <a:solidFill>
                <a:srgbClr val="FF700A"/>
              </a:solidFill>
              <a:latin typeface="Montserrat Bold"/>
              <a:ea typeface="Montserrat Bold"/>
              <a:cs typeface="Montserrat Bold"/>
              <a:sym typeface="Montserrat Bold"/>
            </a:endParaRPr>
          </a:p>
          <a:p>
            <a:pPr algn="l">
              <a:lnSpc>
                <a:spcPts val="3777"/>
              </a:lnSpc>
            </a:pPr>
            <a:r>
              <a:rPr lang="en-US" sz="3147" b="1">
                <a:solidFill>
                  <a:srgbClr val="FF700A"/>
                </a:solidFill>
                <a:latin typeface="Montserrat Bold"/>
                <a:ea typeface="Montserrat Bold"/>
                <a:cs typeface="Montserrat Bold"/>
                <a:sym typeface="Montserrat Bold"/>
              </a:rPr>
              <a:t>.AVALIAÇÃO QUINQUENAL DA ALÍQUOTA.</a:t>
            </a:r>
          </a:p>
          <a:p>
            <a:pPr algn="l">
              <a:lnSpc>
                <a:spcPts val="3777"/>
              </a:lnSpc>
            </a:pPr>
            <a:endParaRPr lang="en-US" sz="3147" b="1">
              <a:solidFill>
                <a:srgbClr val="FF700A"/>
              </a:solidFill>
              <a:latin typeface="Montserrat Bold"/>
              <a:ea typeface="Montserrat Bold"/>
              <a:cs typeface="Montserrat Bold"/>
              <a:sym typeface="Montserrat Bold"/>
            </a:endParaRPr>
          </a:p>
          <a:p>
            <a:pPr algn="l">
              <a:lnSpc>
                <a:spcPts val="5098"/>
              </a:lnSpc>
            </a:pPr>
            <a:endParaRPr lang="en-US" sz="3147" b="1">
              <a:solidFill>
                <a:srgbClr val="FF700A"/>
              </a:solidFill>
              <a:latin typeface="Montserrat Bold"/>
              <a:ea typeface="Montserrat Bold"/>
              <a:cs typeface="Montserrat Bold"/>
              <a:sym typeface="Montserrat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alphaModFix amt="16000"/>
              </a:blip>
              <a:stretch>
                <a:fillRect/>
              </a:stretch>
            </a:blipFill>
          </p:spPr>
        </p:sp>
      </p:grpSp>
      <p:sp>
        <p:nvSpPr>
          <p:cNvPr id="4" name="TextBox 4"/>
          <p:cNvSpPr txBox="1"/>
          <p:nvPr/>
        </p:nvSpPr>
        <p:spPr>
          <a:xfrm>
            <a:off x="1028700" y="581025"/>
            <a:ext cx="14490150" cy="895350"/>
          </a:xfrm>
          <a:prstGeom prst="rect">
            <a:avLst/>
          </a:prstGeom>
        </p:spPr>
        <p:txBody>
          <a:bodyPr lIns="0" tIns="0" rIns="0" bIns="0" rtlCol="0" anchor="t">
            <a:spAutoFit/>
          </a:bodyPr>
          <a:lstStyle/>
          <a:p>
            <a:pPr algn="l">
              <a:lnSpc>
                <a:spcPts val="7080"/>
              </a:lnSpc>
            </a:pPr>
            <a:r>
              <a:rPr lang="en-US" sz="5899" b="1">
                <a:solidFill>
                  <a:srgbClr val="000724"/>
                </a:solidFill>
                <a:latin typeface="Montserrat Bold"/>
                <a:ea typeface="Montserrat Bold"/>
                <a:cs typeface="Montserrat Bold"/>
                <a:sym typeface="Montserrat Bold"/>
              </a:rPr>
              <a:t>CARGA TRIBUTÁRIA X ALÍQUOTA </a:t>
            </a:r>
          </a:p>
        </p:txBody>
      </p:sp>
      <p:grpSp>
        <p:nvGrpSpPr>
          <p:cNvPr id="5" name="Group 5"/>
          <p:cNvGrpSpPr>
            <a:grpSpLocks noChangeAspect="1"/>
          </p:cNvGrpSpPr>
          <p:nvPr/>
        </p:nvGrpSpPr>
        <p:grpSpPr>
          <a:xfrm>
            <a:off x="1292793" y="1822798"/>
            <a:ext cx="5951498" cy="5780092"/>
            <a:chOff x="0" y="0"/>
            <a:chExt cx="7935331" cy="7706789"/>
          </a:xfrm>
        </p:grpSpPr>
        <p:sp>
          <p:nvSpPr>
            <p:cNvPr id="6" name="Freeform 6"/>
            <p:cNvSpPr/>
            <p:nvPr/>
          </p:nvSpPr>
          <p:spPr>
            <a:xfrm>
              <a:off x="0" y="0"/>
              <a:ext cx="7935341" cy="7706741"/>
            </a:xfrm>
            <a:custGeom>
              <a:avLst/>
              <a:gdLst/>
              <a:ahLst/>
              <a:cxnLst/>
              <a:rect l="l" t="t" r="r" b="b"/>
              <a:pathLst>
                <a:path w="7935341" h="7706741">
                  <a:moveTo>
                    <a:pt x="0" y="0"/>
                  </a:moveTo>
                  <a:lnTo>
                    <a:pt x="7935341" y="0"/>
                  </a:lnTo>
                  <a:lnTo>
                    <a:pt x="7935341" y="7706741"/>
                  </a:lnTo>
                  <a:lnTo>
                    <a:pt x="0" y="7706741"/>
                  </a:lnTo>
                  <a:lnTo>
                    <a:pt x="0" y="0"/>
                  </a:lnTo>
                  <a:close/>
                </a:path>
              </a:pathLst>
            </a:custGeom>
            <a:blipFill>
              <a:blip r:embed="rId3"/>
              <a:stretch>
                <a:fillRect/>
              </a:stretch>
            </a:blipFill>
          </p:spPr>
        </p:sp>
      </p:grpSp>
      <p:grpSp>
        <p:nvGrpSpPr>
          <p:cNvPr id="7" name="Group 7"/>
          <p:cNvGrpSpPr>
            <a:grpSpLocks noChangeAspect="1"/>
          </p:cNvGrpSpPr>
          <p:nvPr/>
        </p:nvGrpSpPr>
        <p:grpSpPr>
          <a:xfrm>
            <a:off x="9142228" y="1813437"/>
            <a:ext cx="5046939" cy="5798778"/>
            <a:chOff x="0" y="0"/>
            <a:chExt cx="6729252" cy="7731704"/>
          </a:xfrm>
        </p:grpSpPr>
        <p:sp>
          <p:nvSpPr>
            <p:cNvPr id="8" name="Freeform 8"/>
            <p:cNvSpPr/>
            <p:nvPr/>
          </p:nvSpPr>
          <p:spPr>
            <a:xfrm>
              <a:off x="0" y="0"/>
              <a:ext cx="6729222" cy="7731760"/>
            </a:xfrm>
            <a:custGeom>
              <a:avLst/>
              <a:gdLst/>
              <a:ahLst/>
              <a:cxnLst/>
              <a:rect l="l" t="t" r="r" b="b"/>
              <a:pathLst>
                <a:path w="6729222" h="7731760">
                  <a:moveTo>
                    <a:pt x="0" y="0"/>
                  </a:moveTo>
                  <a:lnTo>
                    <a:pt x="6729222" y="0"/>
                  </a:lnTo>
                  <a:lnTo>
                    <a:pt x="6729222" y="7731760"/>
                  </a:lnTo>
                  <a:lnTo>
                    <a:pt x="0" y="7731760"/>
                  </a:lnTo>
                  <a:lnTo>
                    <a:pt x="0" y="0"/>
                  </a:lnTo>
                  <a:close/>
                </a:path>
              </a:pathLst>
            </a:custGeom>
            <a:blipFill>
              <a:blip r:embed="rId4"/>
              <a:stretch>
                <a:fillRect t="-3" b="-3"/>
              </a:stretch>
            </a:blipFill>
          </p:spPr>
        </p:sp>
      </p:grpSp>
      <p:sp>
        <p:nvSpPr>
          <p:cNvPr id="9" name="TextBox 9"/>
          <p:cNvSpPr txBox="1"/>
          <p:nvPr/>
        </p:nvSpPr>
        <p:spPr>
          <a:xfrm>
            <a:off x="3216660" y="1584869"/>
            <a:ext cx="2103765" cy="304800"/>
          </a:xfrm>
          <a:prstGeom prst="rect">
            <a:avLst/>
          </a:prstGeom>
        </p:spPr>
        <p:txBody>
          <a:bodyPr lIns="0" tIns="0" rIns="0" bIns="0" rtlCol="0" anchor="t">
            <a:spAutoFit/>
          </a:bodyPr>
          <a:lstStyle/>
          <a:p>
            <a:pPr algn="l">
              <a:lnSpc>
                <a:spcPts val="2400"/>
              </a:lnSpc>
            </a:pPr>
            <a:r>
              <a:rPr lang="en-US" sz="2000" b="1">
                <a:solidFill>
                  <a:srgbClr val="000724"/>
                </a:solidFill>
                <a:latin typeface="Montserrat Bold"/>
                <a:ea typeface="Montserrat Bold"/>
                <a:cs typeface="Montserrat Bold"/>
                <a:sym typeface="Montserrat Bold"/>
              </a:rPr>
              <a:t>12,30% do PIB</a:t>
            </a:r>
          </a:p>
        </p:txBody>
      </p:sp>
      <p:sp>
        <p:nvSpPr>
          <p:cNvPr id="10" name="TextBox 10"/>
          <p:cNvSpPr txBox="1"/>
          <p:nvPr/>
        </p:nvSpPr>
        <p:spPr>
          <a:xfrm>
            <a:off x="10883726" y="1584869"/>
            <a:ext cx="2103765" cy="304800"/>
          </a:xfrm>
          <a:prstGeom prst="rect">
            <a:avLst/>
          </a:prstGeom>
        </p:spPr>
        <p:txBody>
          <a:bodyPr lIns="0" tIns="0" rIns="0" bIns="0" rtlCol="0" anchor="t">
            <a:spAutoFit/>
          </a:bodyPr>
          <a:lstStyle/>
          <a:p>
            <a:pPr algn="l">
              <a:lnSpc>
                <a:spcPts val="2400"/>
              </a:lnSpc>
            </a:pPr>
            <a:r>
              <a:rPr lang="en-US" sz="2000" b="1">
                <a:solidFill>
                  <a:srgbClr val="000724"/>
                </a:solidFill>
                <a:latin typeface="Montserrat Bold"/>
                <a:ea typeface="Montserrat Bold"/>
                <a:cs typeface="Montserrat Bold"/>
                <a:sym typeface="Montserrat Bold"/>
              </a:rPr>
              <a:t>26,5% + IS</a:t>
            </a:r>
          </a:p>
        </p:txBody>
      </p:sp>
      <p:sp>
        <p:nvSpPr>
          <p:cNvPr id="11" name="Retângulo 10">
            <a:extLst>
              <a:ext uri="{FF2B5EF4-FFF2-40B4-BE49-F238E27FC236}">
                <a16:creationId xmlns:a16="http://schemas.microsoft.com/office/drawing/2014/main" id="{765500CF-6F92-4E72-A7BD-D550545C6FBE}"/>
              </a:ext>
            </a:extLst>
          </p:cNvPr>
          <p:cNvSpPr/>
          <p:nvPr/>
        </p:nvSpPr>
        <p:spPr>
          <a:xfrm>
            <a:off x="1028700" y="7539633"/>
            <a:ext cx="16464617" cy="2324995"/>
          </a:xfrm>
          <a:prstGeom prst="rect">
            <a:avLst/>
          </a:prstGeom>
        </p:spPr>
        <p:txBody>
          <a:bodyPr wrap="square">
            <a:spAutoFit/>
          </a:bodyPr>
          <a:lstStyle/>
          <a:p>
            <a:pPr lvl="0">
              <a:lnSpc>
                <a:spcPts val="4398"/>
              </a:lnSpc>
            </a:pPr>
            <a:r>
              <a:rPr lang="en-US" sz="3186" dirty="0">
                <a:solidFill>
                  <a:srgbClr val="000000"/>
                </a:solidFill>
                <a:latin typeface="DM Sans"/>
                <a:ea typeface="DM Sans"/>
                <a:cs typeface="DM Sans"/>
                <a:sym typeface="DM Sans"/>
              </a:rPr>
              <a:t>O </a:t>
            </a:r>
            <a:r>
              <a:rPr lang="en-US" sz="3186" dirty="0" err="1">
                <a:solidFill>
                  <a:srgbClr val="000000"/>
                </a:solidFill>
                <a:latin typeface="DM Sans"/>
                <a:ea typeface="DM Sans"/>
                <a:cs typeface="DM Sans"/>
                <a:sym typeface="DM Sans"/>
              </a:rPr>
              <a:t>hiato</a:t>
            </a:r>
            <a:r>
              <a:rPr lang="en-US" sz="3186" dirty="0">
                <a:solidFill>
                  <a:srgbClr val="000000"/>
                </a:solidFill>
                <a:latin typeface="DM Sans"/>
                <a:ea typeface="DM Sans"/>
                <a:cs typeface="DM Sans"/>
                <a:sym typeface="DM Sans"/>
              </a:rPr>
              <a:t> de </a:t>
            </a:r>
            <a:r>
              <a:rPr lang="en-US" sz="3186" dirty="0" err="1">
                <a:solidFill>
                  <a:srgbClr val="000000"/>
                </a:solidFill>
                <a:latin typeface="DM Sans"/>
                <a:ea typeface="DM Sans"/>
                <a:cs typeface="DM Sans"/>
                <a:sym typeface="DM Sans"/>
              </a:rPr>
              <a:t>conformidade</a:t>
            </a:r>
            <a:r>
              <a:rPr lang="en-US" sz="3186" dirty="0">
                <a:solidFill>
                  <a:srgbClr val="000000"/>
                </a:solidFill>
                <a:latin typeface="DM Sans"/>
                <a:ea typeface="DM Sans"/>
                <a:cs typeface="DM Sans"/>
                <a:sym typeface="DM Sans"/>
              </a:rPr>
              <a:t> é </a:t>
            </a:r>
            <a:r>
              <a:rPr lang="en-US" sz="3186" dirty="0" err="1">
                <a:solidFill>
                  <a:srgbClr val="000000"/>
                </a:solidFill>
                <a:latin typeface="DM Sans"/>
                <a:ea typeface="DM Sans"/>
                <a:cs typeface="DM Sans"/>
                <a:sym typeface="DM Sans"/>
              </a:rPr>
              <a:t>uma</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metodologia</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reconhecida</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mundialmente</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referida</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na</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literatura</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internacional</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como</a:t>
            </a:r>
            <a:r>
              <a:rPr lang="en-US" sz="3186" dirty="0">
                <a:solidFill>
                  <a:srgbClr val="000000"/>
                </a:solidFill>
                <a:latin typeface="DM Sans"/>
                <a:ea typeface="DM Sans"/>
                <a:cs typeface="DM Sans"/>
                <a:sym typeface="DM Sans"/>
              </a:rPr>
              <a:t> compliance gap, </a:t>
            </a:r>
            <a:r>
              <a:rPr lang="en-US" sz="3186" dirty="0" err="1">
                <a:solidFill>
                  <a:srgbClr val="000000"/>
                </a:solidFill>
                <a:latin typeface="DM Sans"/>
                <a:ea typeface="DM Sans"/>
                <a:cs typeface="DM Sans"/>
                <a:sym typeface="DM Sans"/>
              </a:rPr>
              <a:t>representando</a:t>
            </a:r>
            <a:r>
              <a:rPr lang="en-US" sz="3186" dirty="0">
                <a:solidFill>
                  <a:srgbClr val="000000"/>
                </a:solidFill>
                <a:latin typeface="DM Sans"/>
                <a:ea typeface="DM Sans"/>
                <a:cs typeface="DM Sans"/>
                <a:sym typeface="DM Sans"/>
              </a:rPr>
              <a:t> a </a:t>
            </a:r>
            <a:r>
              <a:rPr lang="en-US" sz="3186" dirty="0" err="1">
                <a:solidFill>
                  <a:srgbClr val="000000"/>
                </a:solidFill>
                <a:latin typeface="DM Sans"/>
                <a:ea typeface="DM Sans"/>
                <a:cs typeface="DM Sans"/>
                <a:sym typeface="DM Sans"/>
              </a:rPr>
              <a:t>diferença</a:t>
            </a:r>
            <a:r>
              <a:rPr lang="en-US" sz="3186" dirty="0">
                <a:solidFill>
                  <a:srgbClr val="000000"/>
                </a:solidFill>
                <a:latin typeface="DM Sans"/>
                <a:ea typeface="DM Sans"/>
                <a:cs typeface="DM Sans"/>
                <a:sym typeface="DM Sans"/>
              </a:rPr>
              <a:t> entre o </a:t>
            </a:r>
            <a:r>
              <a:rPr lang="en-US" sz="3186" dirty="0" err="1">
                <a:solidFill>
                  <a:srgbClr val="000000"/>
                </a:solidFill>
                <a:latin typeface="DM Sans"/>
                <a:ea typeface="DM Sans"/>
                <a:cs typeface="DM Sans"/>
                <a:sym typeface="DM Sans"/>
              </a:rPr>
              <a:t>potencial</a:t>
            </a:r>
            <a:r>
              <a:rPr lang="en-US" sz="3186" dirty="0">
                <a:solidFill>
                  <a:srgbClr val="000000"/>
                </a:solidFill>
                <a:latin typeface="DM Sans"/>
                <a:ea typeface="DM Sans"/>
                <a:cs typeface="DM Sans"/>
                <a:sym typeface="DM Sans"/>
              </a:rPr>
              <a:t> de </a:t>
            </a:r>
            <a:r>
              <a:rPr lang="en-US" sz="3186" dirty="0" err="1">
                <a:solidFill>
                  <a:srgbClr val="000000"/>
                </a:solidFill>
                <a:latin typeface="DM Sans"/>
                <a:ea typeface="DM Sans"/>
                <a:cs typeface="DM Sans"/>
                <a:sym typeface="DM Sans"/>
              </a:rPr>
              <a:t>arrecadação</a:t>
            </a:r>
            <a:r>
              <a:rPr lang="en-US" sz="3186" dirty="0">
                <a:solidFill>
                  <a:srgbClr val="000000"/>
                </a:solidFill>
                <a:latin typeface="DM Sans"/>
                <a:ea typeface="DM Sans"/>
                <a:cs typeface="DM Sans"/>
                <a:sym typeface="DM Sans"/>
              </a:rPr>
              <a:t> fiscal </a:t>
            </a:r>
            <a:r>
              <a:rPr lang="en-US" sz="3186" dirty="0" err="1">
                <a:solidFill>
                  <a:srgbClr val="000000"/>
                </a:solidFill>
                <a:latin typeface="DM Sans"/>
                <a:ea typeface="DM Sans"/>
                <a:cs typeface="DM Sans"/>
                <a:sym typeface="DM Sans"/>
              </a:rPr>
              <a:t>estipulado</a:t>
            </a:r>
            <a:r>
              <a:rPr lang="en-US" sz="3186" dirty="0">
                <a:solidFill>
                  <a:srgbClr val="000000"/>
                </a:solidFill>
                <a:latin typeface="DM Sans"/>
                <a:ea typeface="DM Sans"/>
                <a:cs typeface="DM Sans"/>
                <a:sym typeface="DM Sans"/>
              </a:rPr>
              <a:t> pela </a:t>
            </a:r>
            <a:r>
              <a:rPr lang="en-US" sz="3186" dirty="0" err="1">
                <a:solidFill>
                  <a:srgbClr val="000000"/>
                </a:solidFill>
                <a:latin typeface="DM Sans"/>
                <a:ea typeface="DM Sans"/>
                <a:cs typeface="DM Sans"/>
                <a:sym typeface="DM Sans"/>
              </a:rPr>
              <a:t>legislação</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tributária</a:t>
            </a:r>
            <a:r>
              <a:rPr lang="en-US" sz="3186" dirty="0">
                <a:solidFill>
                  <a:srgbClr val="000000"/>
                </a:solidFill>
                <a:latin typeface="DM Sans"/>
                <a:ea typeface="DM Sans"/>
                <a:cs typeface="DM Sans"/>
                <a:sym typeface="DM Sans"/>
              </a:rPr>
              <a:t> de um </a:t>
            </a:r>
            <a:r>
              <a:rPr lang="en-US" sz="3186" dirty="0" err="1">
                <a:solidFill>
                  <a:srgbClr val="000000"/>
                </a:solidFill>
                <a:latin typeface="DM Sans"/>
                <a:ea typeface="DM Sans"/>
                <a:cs typeface="DM Sans"/>
                <a:sym typeface="DM Sans"/>
              </a:rPr>
              <a:t>país</a:t>
            </a:r>
            <a:r>
              <a:rPr lang="en-US" sz="3186" dirty="0">
                <a:solidFill>
                  <a:srgbClr val="000000"/>
                </a:solidFill>
                <a:latin typeface="DM Sans"/>
                <a:ea typeface="DM Sans"/>
                <a:cs typeface="DM Sans"/>
                <a:sym typeface="DM Sans"/>
              </a:rPr>
              <a:t> e o valor </a:t>
            </a:r>
            <a:r>
              <a:rPr lang="en-US" sz="3186" dirty="0" err="1">
                <a:solidFill>
                  <a:srgbClr val="000000"/>
                </a:solidFill>
                <a:latin typeface="DM Sans"/>
                <a:ea typeface="DM Sans"/>
                <a:cs typeface="DM Sans"/>
                <a:sym typeface="DM Sans"/>
              </a:rPr>
              <a:t>efetivamente</a:t>
            </a:r>
            <a:r>
              <a:rPr lang="en-US" sz="3186" dirty="0">
                <a:solidFill>
                  <a:srgbClr val="000000"/>
                </a:solidFill>
                <a:latin typeface="DM Sans"/>
                <a:ea typeface="DM Sans"/>
                <a:cs typeface="DM Sans"/>
                <a:sym typeface="DM Sans"/>
              </a:rPr>
              <a:t> </a:t>
            </a:r>
            <a:r>
              <a:rPr lang="en-US" sz="3186" dirty="0" err="1">
                <a:solidFill>
                  <a:srgbClr val="000000"/>
                </a:solidFill>
                <a:latin typeface="DM Sans"/>
                <a:ea typeface="DM Sans"/>
                <a:cs typeface="DM Sans"/>
                <a:sym typeface="DM Sans"/>
              </a:rPr>
              <a:t>obtido</a:t>
            </a:r>
            <a:r>
              <a:rPr lang="en-US" sz="3186" dirty="0">
                <a:solidFill>
                  <a:srgbClr val="000000"/>
                </a:solidFill>
                <a:latin typeface="DM Sans"/>
                <a:ea typeface="DM Sans"/>
                <a:cs typeface="DM Sans"/>
                <a:sym typeface="DM Sans"/>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rot="-3853533">
            <a:off x="9976444" y="3208228"/>
            <a:ext cx="14147724" cy="6623644"/>
            <a:chOff x="0" y="0"/>
            <a:chExt cx="18863632" cy="8831525"/>
          </a:xfrm>
        </p:grpSpPr>
        <p:sp>
          <p:nvSpPr>
            <p:cNvPr id="5" name="Freeform 5"/>
            <p:cNvSpPr/>
            <p:nvPr/>
          </p:nvSpPr>
          <p:spPr>
            <a:xfrm>
              <a:off x="0" y="0"/>
              <a:ext cx="18863690" cy="8831580"/>
            </a:xfrm>
            <a:custGeom>
              <a:avLst/>
              <a:gdLst/>
              <a:ahLst/>
              <a:cxnLst/>
              <a:rect l="l" t="t" r="r" b="b"/>
              <a:pathLst>
                <a:path w="18863690" h="8831580">
                  <a:moveTo>
                    <a:pt x="0" y="0"/>
                  </a:moveTo>
                  <a:lnTo>
                    <a:pt x="18863690" y="0"/>
                  </a:lnTo>
                  <a:lnTo>
                    <a:pt x="18863690" y="8831580"/>
                  </a:lnTo>
                  <a:lnTo>
                    <a:pt x="0" y="8831580"/>
                  </a:lnTo>
                  <a:close/>
                </a:path>
              </a:pathLst>
            </a:custGeom>
            <a:solidFill>
              <a:srgbClr val="FF700A"/>
            </a:solidFill>
          </p:spPr>
        </p:sp>
      </p:grpSp>
      <p:grpSp>
        <p:nvGrpSpPr>
          <p:cNvPr id="6" name="Group 6"/>
          <p:cNvGrpSpPr/>
          <p:nvPr/>
        </p:nvGrpSpPr>
        <p:grpSpPr>
          <a:xfrm rot="3658010">
            <a:off x="12105690" y="888094"/>
            <a:ext cx="11651355" cy="5375279"/>
            <a:chOff x="0" y="0"/>
            <a:chExt cx="15535140" cy="7167039"/>
          </a:xfrm>
        </p:grpSpPr>
        <p:sp>
          <p:nvSpPr>
            <p:cNvPr id="7" name="Freeform 7"/>
            <p:cNvSpPr/>
            <p:nvPr/>
          </p:nvSpPr>
          <p:spPr>
            <a:xfrm>
              <a:off x="0" y="0"/>
              <a:ext cx="15535148" cy="7166991"/>
            </a:xfrm>
            <a:custGeom>
              <a:avLst/>
              <a:gdLst/>
              <a:ahLst/>
              <a:cxnLst/>
              <a:rect l="l" t="t" r="r" b="b"/>
              <a:pathLst>
                <a:path w="15535148" h="7166991">
                  <a:moveTo>
                    <a:pt x="0" y="0"/>
                  </a:moveTo>
                  <a:lnTo>
                    <a:pt x="15535148" y="0"/>
                  </a:lnTo>
                  <a:lnTo>
                    <a:pt x="15535148" y="7166991"/>
                  </a:lnTo>
                  <a:lnTo>
                    <a:pt x="0" y="7166991"/>
                  </a:lnTo>
                  <a:close/>
                </a:path>
              </a:pathLst>
            </a:custGeom>
            <a:solidFill>
              <a:srgbClr val="02051A"/>
            </a:solidFill>
          </p:spPr>
        </p:sp>
      </p:grpSp>
      <p:grpSp>
        <p:nvGrpSpPr>
          <p:cNvPr id="8" name="Group 8"/>
          <p:cNvGrpSpPr/>
          <p:nvPr/>
        </p:nvGrpSpPr>
        <p:grpSpPr>
          <a:xfrm>
            <a:off x="430571" y="515928"/>
            <a:ext cx="15103136" cy="7325021"/>
            <a:chOff x="0" y="0"/>
            <a:chExt cx="20137515" cy="9766695"/>
          </a:xfrm>
        </p:grpSpPr>
        <p:sp>
          <p:nvSpPr>
            <p:cNvPr id="9" name="Freeform 9"/>
            <p:cNvSpPr/>
            <p:nvPr/>
          </p:nvSpPr>
          <p:spPr>
            <a:xfrm>
              <a:off x="0" y="0"/>
              <a:ext cx="20137501" cy="9766681"/>
            </a:xfrm>
            <a:custGeom>
              <a:avLst/>
              <a:gdLst/>
              <a:ahLst/>
              <a:cxnLst/>
              <a:rect l="l" t="t" r="r" b="b"/>
              <a:pathLst>
                <a:path w="20137501" h="9766681">
                  <a:moveTo>
                    <a:pt x="0" y="0"/>
                  </a:moveTo>
                  <a:lnTo>
                    <a:pt x="20137501" y="0"/>
                  </a:lnTo>
                  <a:lnTo>
                    <a:pt x="20137501" y="9766681"/>
                  </a:lnTo>
                  <a:lnTo>
                    <a:pt x="0" y="9766681"/>
                  </a:lnTo>
                  <a:lnTo>
                    <a:pt x="0" y="0"/>
                  </a:lnTo>
                  <a:close/>
                </a:path>
              </a:pathLst>
            </a:custGeom>
            <a:blipFill>
              <a:blip r:embed="rId3"/>
              <a:stretch>
                <a:fillRect t="-38" b="-38"/>
              </a:stretch>
            </a:blipFill>
          </p:spPr>
        </p:sp>
      </p:grpSp>
      <p:sp>
        <p:nvSpPr>
          <p:cNvPr id="10" name="TextBox 10"/>
          <p:cNvSpPr txBox="1"/>
          <p:nvPr/>
        </p:nvSpPr>
        <p:spPr>
          <a:xfrm>
            <a:off x="1901238" y="7885678"/>
            <a:ext cx="12161801" cy="657225"/>
          </a:xfrm>
          <a:prstGeom prst="rect">
            <a:avLst/>
          </a:prstGeom>
        </p:spPr>
        <p:txBody>
          <a:bodyPr lIns="0" tIns="0" rIns="0" bIns="0" rtlCol="0" anchor="t">
            <a:spAutoFit/>
          </a:bodyPr>
          <a:lstStyle/>
          <a:p>
            <a:pPr algn="ctr">
              <a:lnSpc>
                <a:spcPts val="3732"/>
              </a:lnSpc>
            </a:pPr>
            <a:r>
              <a:rPr lang="en-US" sz="3110" b="1" spc="31">
                <a:solidFill>
                  <a:srgbClr val="000000"/>
                </a:solidFill>
                <a:latin typeface="Cooper Hewitt Bold"/>
                <a:ea typeface="Cooper Hewitt Bold"/>
                <a:cs typeface="Cooper Hewitt Bold"/>
                <a:sym typeface="Cooper Hewitt Bold"/>
              </a:rPr>
              <a:t>HTTPS://DATANALYTICS.WORLDBANK.ORG/SIMVAT/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72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Freeform 4"/>
          <p:cNvSpPr/>
          <p:nvPr/>
        </p:nvSpPr>
        <p:spPr>
          <a:xfrm>
            <a:off x="2622426" y="1047014"/>
            <a:ext cx="12702442" cy="7547043"/>
          </a:xfrm>
          <a:custGeom>
            <a:avLst/>
            <a:gdLst/>
            <a:ahLst/>
            <a:cxnLst/>
            <a:rect l="l" t="t" r="r" b="b"/>
            <a:pathLst>
              <a:path w="12702442" h="7547043">
                <a:moveTo>
                  <a:pt x="0" y="0"/>
                </a:moveTo>
                <a:lnTo>
                  <a:pt x="12702442" y="0"/>
                </a:lnTo>
                <a:lnTo>
                  <a:pt x="12702442" y="7547043"/>
                </a:lnTo>
                <a:lnTo>
                  <a:pt x="0" y="7547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4523064" y="9084230"/>
            <a:ext cx="7919720" cy="838705"/>
            <a:chOff x="0" y="0"/>
            <a:chExt cx="10559627" cy="1118273"/>
          </a:xfrm>
        </p:grpSpPr>
        <p:sp>
          <p:nvSpPr>
            <p:cNvPr id="6" name="Freeform 6"/>
            <p:cNvSpPr/>
            <p:nvPr/>
          </p:nvSpPr>
          <p:spPr>
            <a:xfrm>
              <a:off x="0" y="0"/>
              <a:ext cx="10559669" cy="1118235"/>
            </a:xfrm>
            <a:custGeom>
              <a:avLst/>
              <a:gdLst/>
              <a:ahLst/>
              <a:cxnLst/>
              <a:rect l="l" t="t" r="r" b="b"/>
              <a:pathLst>
                <a:path w="10559669" h="1118235">
                  <a:moveTo>
                    <a:pt x="0" y="0"/>
                  </a:moveTo>
                  <a:lnTo>
                    <a:pt x="10559669" y="0"/>
                  </a:lnTo>
                  <a:lnTo>
                    <a:pt x="10559669" y="1118235"/>
                  </a:lnTo>
                  <a:lnTo>
                    <a:pt x="0" y="1118235"/>
                  </a:lnTo>
                  <a:lnTo>
                    <a:pt x="0" y="0"/>
                  </a:lnTo>
                  <a:close/>
                </a:path>
              </a:pathLst>
            </a:custGeom>
            <a:blipFill>
              <a:blip r:embed="rId5"/>
              <a:stretch>
                <a:fillRect t="-43450" b="-43454"/>
              </a:stretch>
            </a:blipFill>
          </p:spPr>
        </p:sp>
      </p:grpSp>
      <p:sp>
        <p:nvSpPr>
          <p:cNvPr id="7" name="TextBox 7"/>
          <p:cNvSpPr txBox="1"/>
          <p:nvPr/>
        </p:nvSpPr>
        <p:spPr>
          <a:xfrm>
            <a:off x="2894535" y="2787658"/>
            <a:ext cx="12158225" cy="5486400"/>
          </a:xfrm>
          <a:prstGeom prst="rect">
            <a:avLst/>
          </a:prstGeom>
        </p:spPr>
        <p:txBody>
          <a:bodyPr lIns="0" tIns="0" rIns="0" bIns="0" rtlCol="0" anchor="t">
            <a:spAutoFit/>
          </a:bodyPr>
          <a:lstStyle/>
          <a:p>
            <a:pPr algn="ctr">
              <a:lnSpc>
                <a:spcPts val="3600"/>
              </a:lnSpc>
            </a:pPr>
            <a:r>
              <a:rPr lang="en-US" sz="3000" spc="150">
                <a:solidFill>
                  <a:srgbClr val="F8F8F9"/>
                </a:solidFill>
                <a:latin typeface="Montserrat"/>
                <a:ea typeface="Montserrat"/>
                <a:cs typeface="Montserrat"/>
                <a:sym typeface="Montserrat"/>
              </a:rPr>
              <a:t>Mestre em Direito Tributário. </a:t>
            </a:r>
          </a:p>
          <a:p>
            <a:pPr algn="ctr">
              <a:lnSpc>
                <a:spcPts val="3600"/>
              </a:lnSpc>
            </a:pPr>
            <a:r>
              <a:rPr lang="en-US" sz="3000" spc="150">
                <a:solidFill>
                  <a:srgbClr val="F8F8F9"/>
                </a:solidFill>
                <a:latin typeface="Montserrat"/>
                <a:ea typeface="Montserrat"/>
                <a:cs typeface="Montserrat"/>
                <a:sym typeface="Montserrat"/>
              </a:rPr>
              <a:t>Pós-graduada em Auditoria e Perícia Contábil. </a:t>
            </a:r>
          </a:p>
          <a:p>
            <a:pPr algn="ctr">
              <a:lnSpc>
                <a:spcPts val="3600"/>
              </a:lnSpc>
            </a:pPr>
            <a:r>
              <a:rPr lang="en-US" sz="3000" spc="150">
                <a:solidFill>
                  <a:srgbClr val="F8F8F9"/>
                </a:solidFill>
                <a:latin typeface="Montserrat"/>
                <a:ea typeface="Montserrat"/>
                <a:cs typeface="Montserrat"/>
                <a:sym typeface="Montserrat"/>
              </a:rPr>
              <a:t>Formanda em Ciências Contábeis. </a:t>
            </a:r>
          </a:p>
          <a:p>
            <a:pPr algn="ctr">
              <a:lnSpc>
                <a:spcPts val="3600"/>
              </a:lnSpc>
            </a:pPr>
            <a:r>
              <a:rPr lang="en-US" sz="3000" spc="150">
                <a:solidFill>
                  <a:srgbClr val="F8F8F9"/>
                </a:solidFill>
                <a:latin typeface="Montserrat"/>
                <a:ea typeface="Montserrat"/>
                <a:cs typeface="Montserrat"/>
                <a:sym typeface="Montserrat"/>
              </a:rPr>
              <a:t>Estudante de Arquitetura e Urbanismo.</a:t>
            </a:r>
          </a:p>
          <a:p>
            <a:pPr algn="ctr">
              <a:lnSpc>
                <a:spcPts val="3600"/>
              </a:lnSpc>
            </a:pPr>
            <a:r>
              <a:rPr lang="en-US" sz="3000" spc="150">
                <a:solidFill>
                  <a:srgbClr val="F8F8F9"/>
                </a:solidFill>
                <a:latin typeface="Montserrat"/>
                <a:ea typeface="Montserrat"/>
                <a:cs typeface="Montserrat"/>
                <a:sym typeface="Montserrat"/>
              </a:rPr>
              <a:t>Pesquisadora do Grupo de Pesquisa Tributação e Gênero da FGV.</a:t>
            </a:r>
          </a:p>
          <a:p>
            <a:pPr algn="ctr">
              <a:lnSpc>
                <a:spcPts val="3600"/>
              </a:lnSpc>
            </a:pPr>
            <a:r>
              <a:rPr lang="en-US" sz="3000" spc="150">
                <a:solidFill>
                  <a:srgbClr val="F8F8F9"/>
                </a:solidFill>
                <a:latin typeface="Montserrat"/>
                <a:ea typeface="Montserrat"/>
                <a:cs typeface="Montserrat"/>
                <a:sym typeface="Montserrat"/>
              </a:rPr>
              <a:t>Pesquisadora de Tributação de criptoativos no Brasil e no mundo do Instituto IBCHAIN.</a:t>
            </a:r>
          </a:p>
          <a:p>
            <a:pPr algn="ctr">
              <a:lnSpc>
                <a:spcPts val="3600"/>
              </a:lnSpc>
            </a:pPr>
            <a:r>
              <a:rPr lang="en-US" sz="3000" spc="150">
                <a:solidFill>
                  <a:srgbClr val="F8F8F9"/>
                </a:solidFill>
                <a:latin typeface="Montserrat"/>
                <a:ea typeface="Montserrat"/>
                <a:cs typeface="Montserrat"/>
                <a:sym typeface="Montserrat"/>
              </a:rPr>
              <a:t>Co-autora do Livro Reforma Tributária: reflexões, desafios e possibilidades.</a:t>
            </a:r>
          </a:p>
          <a:p>
            <a:pPr algn="ctr">
              <a:lnSpc>
                <a:spcPts val="3600"/>
              </a:lnSpc>
            </a:pPr>
            <a:r>
              <a:rPr lang="en-US" sz="3000" spc="150">
                <a:solidFill>
                  <a:srgbClr val="F8F8F9"/>
                </a:solidFill>
                <a:latin typeface="Montserrat"/>
                <a:ea typeface="Montserrat"/>
                <a:cs typeface="Montserrat"/>
                <a:sym typeface="Montserrat"/>
              </a:rPr>
              <a:t>Afixionada em cursos.</a:t>
            </a:r>
          </a:p>
          <a:p>
            <a:pPr algn="ctr">
              <a:lnSpc>
                <a:spcPts val="3600"/>
              </a:lnSpc>
            </a:pPr>
            <a:endParaRPr lang="en-US" sz="3000" spc="150">
              <a:solidFill>
                <a:srgbClr val="F8F8F9"/>
              </a:solidFill>
              <a:latin typeface="Montserrat"/>
              <a:ea typeface="Montserrat"/>
              <a:cs typeface="Montserrat"/>
              <a:sym typeface="Montserrat"/>
            </a:endParaRPr>
          </a:p>
        </p:txBody>
      </p:sp>
      <p:sp>
        <p:nvSpPr>
          <p:cNvPr id="8" name="Freeform 8"/>
          <p:cNvSpPr/>
          <p:nvPr/>
        </p:nvSpPr>
        <p:spPr>
          <a:xfrm>
            <a:off x="16804754" y="9074551"/>
            <a:ext cx="1715127" cy="1715127"/>
          </a:xfrm>
          <a:custGeom>
            <a:avLst/>
            <a:gdLst/>
            <a:ahLst/>
            <a:cxnLst/>
            <a:rect l="l" t="t" r="r" b="b"/>
            <a:pathLst>
              <a:path w="1715127" h="1715127">
                <a:moveTo>
                  <a:pt x="0" y="0"/>
                </a:moveTo>
                <a:lnTo>
                  <a:pt x="1715127" y="0"/>
                </a:lnTo>
                <a:lnTo>
                  <a:pt x="1715127" y="1715127"/>
                </a:lnTo>
                <a:lnTo>
                  <a:pt x="0" y="1715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63441" y="-390286"/>
            <a:ext cx="1715127" cy="1715127"/>
          </a:xfrm>
          <a:custGeom>
            <a:avLst/>
            <a:gdLst/>
            <a:ahLst/>
            <a:cxnLst/>
            <a:rect l="l" t="t" r="r" b="b"/>
            <a:pathLst>
              <a:path w="1715127" h="1715127">
                <a:moveTo>
                  <a:pt x="0" y="0"/>
                </a:moveTo>
                <a:lnTo>
                  <a:pt x="1715127" y="0"/>
                </a:lnTo>
                <a:lnTo>
                  <a:pt x="1715127" y="1715127"/>
                </a:lnTo>
                <a:lnTo>
                  <a:pt x="0" y="1715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4398071" y="-136788"/>
            <a:ext cx="2988937" cy="570615"/>
          </a:xfrm>
          <a:custGeom>
            <a:avLst/>
            <a:gdLst/>
            <a:ahLst/>
            <a:cxnLst/>
            <a:rect l="l" t="t" r="r" b="b"/>
            <a:pathLst>
              <a:path w="2988937" h="570615">
                <a:moveTo>
                  <a:pt x="0" y="0"/>
                </a:moveTo>
                <a:lnTo>
                  <a:pt x="2988937" y="0"/>
                </a:lnTo>
                <a:lnTo>
                  <a:pt x="2988937" y="570615"/>
                </a:lnTo>
                <a:lnTo>
                  <a:pt x="0" y="570615"/>
                </a:lnTo>
                <a:lnTo>
                  <a:pt x="0" y="0"/>
                </a:lnTo>
                <a:close/>
              </a:path>
            </a:pathLst>
          </a:custGeom>
          <a:blipFill>
            <a:blip r:embed="rId8">
              <a:extLst>
                <a:ext uri="{96DAC541-7B7A-43D3-8B79-37D633B846F1}">
                  <asvg:svgBlip xmlns:asvg="http://schemas.microsoft.com/office/drawing/2016/SVG/main" r:embed="rId9"/>
                </a:ext>
              </a:extLst>
            </a:blip>
            <a:stretch>
              <a:fillRect t="-879" b="-879"/>
            </a:stretch>
          </a:blipFill>
        </p:spPr>
      </p:sp>
      <p:sp>
        <p:nvSpPr>
          <p:cNvPr id="11" name="Freeform 11"/>
          <p:cNvSpPr/>
          <p:nvPr/>
        </p:nvSpPr>
        <p:spPr>
          <a:xfrm>
            <a:off x="900991" y="9922935"/>
            <a:ext cx="2988937" cy="570615"/>
          </a:xfrm>
          <a:custGeom>
            <a:avLst/>
            <a:gdLst/>
            <a:ahLst/>
            <a:cxnLst/>
            <a:rect l="l" t="t" r="r" b="b"/>
            <a:pathLst>
              <a:path w="2988937" h="570615">
                <a:moveTo>
                  <a:pt x="0" y="0"/>
                </a:moveTo>
                <a:lnTo>
                  <a:pt x="2988937" y="0"/>
                </a:lnTo>
                <a:lnTo>
                  <a:pt x="2988937" y="570615"/>
                </a:lnTo>
                <a:lnTo>
                  <a:pt x="0" y="570615"/>
                </a:lnTo>
                <a:lnTo>
                  <a:pt x="0" y="0"/>
                </a:lnTo>
                <a:close/>
              </a:path>
            </a:pathLst>
          </a:custGeom>
          <a:blipFill>
            <a:blip r:embed="rId8">
              <a:extLst>
                <a:ext uri="{96DAC541-7B7A-43D3-8B79-37D633B846F1}">
                  <asvg:svgBlip xmlns:asvg="http://schemas.microsoft.com/office/drawing/2016/SVG/main" r:embed="rId9"/>
                </a:ext>
              </a:extLst>
            </a:blip>
            <a:stretch>
              <a:fillRect t="-879" b="-879"/>
            </a:stretch>
          </a:blipFill>
        </p:spPr>
      </p:sp>
      <p:sp>
        <p:nvSpPr>
          <p:cNvPr id="12" name="TextBox 12"/>
          <p:cNvSpPr txBox="1"/>
          <p:nvPr/>
        </p:nvSpPr>
        <p:spPr>
          <a:xfrm>
            <a:off x="4811109" y="1947346"/>
            <a:ext cx="8977837" cy="647700"/>
          </a:xfrm>
          <a:prstGeom prst="rect">
            <a:avLst/>
          </a:prstGeom>
        </p:spPr>
        <p:txBody>
          <a:bodyPr lIns="0" tIns="0" rIns="0" bIns="0" rtlCol="0" anchor="t">
            <a:spAutoFit/>
          </a:bodyPr>
          <a:lstStyle/>
          <a:p>
            <a:pPr algn="ctr">
              <a:lnSpc>
                <a:spcPts val="5103"/>
              </a:lnSpc>
            </a:pPr>
            <a:r>
              <a:rPr lang="en-US" sz="4253" b="1">
                <a:solidFill>
                  <a:srgbClr val="F8F8F9"/>
                </a:solidFill>
                <a:latin typeface="Montserrat Bold"/>
                <a:ea typeface="Montserrat Bold"/>
                <a:cs typeface="Montserrat Bold"/>
                <a:sym typeface="Montserrat Bold"/>
              </a:rPr>
              <a:t>SUELLEN CAMPOS LEOPOLDO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a:off x="1028700" y="515928"/>
            <a:ext cx="12161802" cy="9255145"/>
            <a:chOff x="0" y="0"/>
            <a:chExt cx="16215736" cy="12340193"/>
          </a:xfrm>
        </p:grpSpPr>
        <p:sp>
          <p:nvSpPr>
            <p:cNvPr id="5" name="Freeform 5"/>
            <p:cNvSpPr/>
            <p:nvPr/>
          </p:nvSpPr>
          <p:spPr>
            <a:xfrm>
              <a:off x="0" y="0"/>
              <a:ext cx="16215740" cy="12340209"/>
            </a:xfrm>
            <a:custGeom>
              <a:avLst/>
              <a:gdLst/>
              <a:ahLst/>
              <a:cxnLst/>
              <a:rect l="l" t="t" r="r" b="b"/>
              <a:pathLst>
                <a:path w="16215740" h="12340209">
                  <a:moveTo>
                    <a:pt x="0" y="0"/>
                  </a:moveTo>
                  <a:lnTo>
                    <a:pt x="0" y="12340209"/>
                  </a:lnTo>
                  <a:lnTo>
                    <a:pt x="16215740" y="12340209"/>
                  </a:lnTo>
                  <a:lnTo>
                    <a:pt x="16215740" y="0"/>
                  </a:lnTo>
                  <a:lnTo>
                    <a:pt x="0" y="0"/>
                  </a:lnTo>
                  <a:close/>
                  <a:moveTo>
                    <a:pt x="16142463" y="12266930"/>
                  </a:moveTo>
                  <a:lnTo>
                    <a:pt x="71628" y="12266930"/>
                  </a:lnTo>
                  <a:lnTo>
                    <a:pt x="71628" y="71628"/>
                  </a:lnTo>
                  <a:lnTo>
                    <a:pt x="16142463" y="71628"/>
                  </a:lnTo>
                  <a:lnTo>
                    <a:pt x="16142463" y="12266930"/>
                  </a:lnTo>
                  <a:close/>
                </a:path>
              </a:pathLst>
            </a:custGeom>
            <a:solidFill>
              <a:srgbClr val="FF700A"/>
            </a:solidFill>
          </p:spPr>
        </p:sp>
      </p:grpSp>
      <p:grpSp>
        <p:nvGrpSpPr>
          <p:cNvPr id="6" name="Group 6"/>
          <p:cNvGrpSpPr/>
          <p:nvPr/>
        </p:nvGrpSpPr>
        <p:grpSpPr>
          <a:xfrm>
            <a:off x="9439342" y="734922"/>
            <a:ext cx="7210338" cy="8523378"/>
            <a:chOff x="0" y="0"/>
            <a:chExt cx="9613784" cy="11364504"/>
          </a:xfrm>
        </p:grpSpPr>
        <p:sp>
          <p:nvSpPr>
            <p:cNvPr id="7" name="Freeform 7"/>
            <p:cNvSpPr/>
            <p:nvPr/>
          </p:nvSpPr>
          <p:spPr>
            <a:xfrm>
              <a:off x="0" y="0"/>
              <a:ext cx="9613773" cy="11364468"/>
            </a:xfrm>
            <a:custGeom>
              <a:avLst/>
              <a:gdLst/>
              <a:ahLst/>
              <a:cxnLst/>
              <a:rect l="l" t="t" r="r" b="b"/>
              <a:pathLst>
                <a:path w="9613773" h="11364468">
                  <a:moveTo>
                    <a:pt x="0" y="0"/>
                  </a:moveTo>
                  <a:lnTo>
                    <a:pt x="9613773" y="0"/>
                  </a:lnTo>
                  <a:lnTo>
                    <a:pt x="9613773" y="11364468"/>
                  </a:lnTo>
                  <a:lnTo>
                    <a:pt x="0" y="11364468"/>
                  </a:lnTo>
                  <a:lnTo>
                    <a:pt x="0" y="0"/>
                  </a:lnTo>
                  <a:close/>
                </a:path>
              </a:pathLst>
            </a:custGeom>
            <a:blipFill>
              <a:blip r:embed="rId3"/>
              <a:stretch>
                <a:fillRect t="-14" b="-15"/>
              </a:stretch>
            </a:blipFill>
          </p:spPr>
        </p:sp>
      </p:grpSp>
      <p:sp>
        <p:nvSpPr>
          <p:cNvPr id="8" name="TextBox 8"/>
          <p:cNvSpPr txBox="1"/>
          <p:nvPr/>
        </p:nvSpPr>
        <p:spPr>
          <a:xfrm>
            <a:off x="1269226" y="2270752"/>
            <a:ext cx="7874774" cy="4602372"/>
          </a:xfrm>
          <a:prstGeom prst="rect">
            <a:avLst/>
          </a:prstGeom>
        </p:spPr>
        <p:txBody>
          <a:bodyPr lIns="0" tIns="0" rIns="0" bIns="0" rtlCol="0" anchor="t">
            <a:spAutoFit/>
          </a:bodyPr>
          <a:lstStyle/>
          <a:p>
            <a:pPr algn="just">
              <a:lnSpc>
                <a:spcPts val="3180"/>
              </a:lnSpc>
            </a:pPr>
            <a:r>
              <a:rPr lang="en-US" sz="2304">
                <a:solidFill>
                  <a:srgbClr val="02051A"/>
                </a:solidFill>
                <a:latin typeface="Montserrat"/>
                <a:ea typeface="Montserrat"/>
                <a:cs typeface="Montserrat"/>
                <a:sym typeface="Montserrat"/>
              </a:rPr>
              <a:t>É DIFÍCIL ANALISAR O IMPACTO DIRETO AO CONSUMIDOR. UM EXEMPLO PRÁTICO: HÁ A POSSIBILIDADE DE UM AUMENTO NA CARGA TRIBUTÁRIA DOS SERVIÇOS DE STREAMING, MAS TAMBÉM É PROVÁVEL UMA REDUÇÃO NA TRIBUTAÇÃO EM UMA PROPORÇÃO AINDA MAIOR NOS SERVIÇOS DE INTERNET.</a:t>
            </a:r>
          </a:p>
          <a:p>
            <a:pPr algn="l">
              <a:lnSpc>
                <a:spcPts val="2352"/>
              </a:lnSpc>
            </a:pPr>
            <a:endParaRPr lang="en-US" sz="2304">
              <a:solidFill>
                <a:srgbClr val="02051A"/>
              </a:solidFill>
              <a:latin typeface="Montserrat"/>
              <a:ea typeface="Montserrat"/>
              <a:cs typeface="Montserrat"/>
              <a:sym typeface="Montserrat"/>
            </a:endParaRPr>
          </a:p>
          <a:p>
            <a:pPr algn="l">
              <a:lnSpc>
                <a:spcPts val="2352"/>
              </a:lnSpc>
            </a:pPr>
            <a:endParaRPr lang="en-US" sz="2304">
              <a:solidFill>
                <a:srgbClr val="02051A"/>
              </a:solidFill>
              <a:latin typeface="Montserrat"/>
              <a:ea typeface="Montserrat"/>
              <a:cs typeface="Montserrat"/>
              <a:sym typeface="Montserrat"/>
            </a:endParaRPr>
          </a:p>
          <a:p>
            <a:pPr algn="l">
              <a:lnSpc>
                <a:spcPts val="2352"/>
              </a:lnSpc>
            </a:pPr>
            <a:endParaRPr lang="en-US" sz="2304">
              <a:solidFill>
                <a:srgbClr val="02051A"/>
              </a:solidFill>
              <a:latin typeface="Montserrat"/>
              <a:ea typeface="Montserrat"/>
              <a:cs typeface="Montserrat"/>
              <a:sym typeface="Montserrat"/>
            </a:endParaRPr>
          </a:p>
          <a:p>
            <a:pPr algn="l">
              <a:lnSpc>
                <a:spcPts val="2352"/>
              </a:lnSpc>
            </a:pPr>
            <a:endParaRPr lang="en-US" sz="2304">
              <a:solidFill>
                <a:srgbClr val="02051A"/>
              </a:solidFill>
              <a:latin typeface="Montserrat"/>
              <a:ea typeface="Montserrat"/>
              <a:cs typeface="Montserrat"/>
              <a:sym typeface="Montserrat"/>
            </a:endParaRPr>
          </a:p>
          <a:p>
            <a:pPr algn="l">
              <a:lnSpc>
                <a:spcPts val="2352"/>
              </a:lnSpc>
            </a:pPr>
            <a:endParaRPr lang="en-US" sz="2304">
              <a:solidFill>
                <a:srgbClr val="02051A"/>
              </a:solidFill>
              <a:latin typeface="Montserrat"/>
              <a:ea typeface="Montserrat"/>
              <a:cs typeface="Montserrat"/>
              <a:sym typeface="Montserrat"/>
            </a:endParaRPr>
          </a:p>
          <a:p>
            <a:pPr algn="l">
              <a:lnSpc>
                <a:spcPts val="2352"/>
              </a:lnSpc>
            </a:pPr>
            <a:endParaRPr lang="en-US" sz="2304">
              <a:solidFill>
                <a:srgbClr val="02051A"/>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8531790" y="-4260371"/>
            <a:ext cx="10083356" cy="10083356"/>
          </a:xfrm>
          <a:custGeom>
            <a:avLst/>
            <a:gdLst/>
            <a:ahLst/>
            <a:cxnLst/>
            <a:rect l="l" t="t" r="r" b="b"/>
            <a:pathLst>
              <a:path w="10083356" h="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0426919"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6976846"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5" name="Freeform 5"/>
          <p:cNvSpPr/>
          <p:nvPr/>
        </p:nvSpPr>
        <p:spPr>
          <a:xfrm rot="-10800000">
            <a:off x="3531233"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800000">
            <a:off x="81160"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grpSp>
        <p:nvGrpSpPr>
          <p:cNvPr id="7" name="Group 7"/>
          <p:cNvGrpSpPr/>
          <p:nvPr/>
        </p:nvGrpSpPr>
        <p:grpSpPr>
          <a:xfrm rot="6150721">
            <a:off x="11211719" y="5379636"/>
            <a:ext cx="13544836" cy="1127951"/>
            <a:chOff x="0" y="0"/>
            <a:chExt cx="18059781" cy="1503934"/>
          </a:xfrm>
        </p:grpSpPr>
        <p:sp>
          <p:nvSpPr>
            <p:cNvPr id="8" name="Freeform 8"/>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32" b="-68832"/>
              </a:stretch>
            </a:blipFill>
          </p:spPr>
        </p:sp>
      </p:grpSp>
      <p:grpSp>
        <p:nvGrpSpPr>
          <p:cNvPr id="9" name="Group 9"/>
          <p:cNvGrpSpPr/>
          <p:nvPr/>
        </p:nvGrpSpPr>
        <p:grpSpPr>
          <a:xfrm rot="-4615544">
            <a:off x="10510816" y="5041591"/>
            <a:ext cx="13544836" cy="1127951"/>
            <a:chOff x="0" y="0"/>
            <a:chExt cx="18059781" cy="1503934"/>
          </a:xfrm>
        </p:grpSpPr>
        <p:sp>
          <p:nvSpPr>
            <p:cNvPr id="10" name="Freeform 10"/>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32" b="-68832"/>
              </a:stretch>
            </a:blipFill>
          </p:spPr>
        </p:sp>
      </p:grpSp>
      <p:sp>
        <p:nvSpPr>
          <p:cNvPr id="11" name="Freeform 11"/>
          <p:cNvSpPr/>
          <p:nvPr/>
        </p:nvSpPr>
        <p:spPr>
          <a:xfrm rot="-10800000">
            <a:off x="26312155"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0800000">
            <a:off x="22862082"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13" name="Freeform 13"/>
          <p:cNvSpPr/>
          <p:nvPr/>
        </p:nvSpPr>
        <p:spPr>
          <a:xfrm rot="-10800000">
            <a:off x="19416469"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10800000">
            <a:off x="15966396"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grpSp>
        <p:nvGrpSpPr>
          <p:cNvPr id="15" name="Group 15"/>
          <p:cNvGrpSpPr/>
          <p:nvPr/>
        </p:nvGrpSpPr>
        <p:grpSpPr>
          <a:xfrm>
            <a:off x="3193397" y="2179347"/>
            <a:ext cx="6835990" cy="5928306"/>
            <a:chOff x="0" y="0"/>
            <a:chExt cx="9114653" cy="7904408"/>
          </a:xfrm>
        </p:grpSpPr>
        <p:sp>
          <p:nvSpPr>
            <p:cNvPr id="16" name="Freeform 16"/>
            <p:cNvSpPr/>
            <p:nvPr/>
          </p:nvSpPr>
          <p:spPr>
            <a:xfrm>
              <a:off x="0" y="0"/>
              <a:ext cx="9114663" cy="7904353"/>
            </a:xfrm>
            <a:custGeom>
              <a:avLst/>
              <a:gdLst/>
              <a:ahLst/>
              <a:cxnLst/>
              <a:rect l="l" t="t" r="r" b="b"/>
              <a:pathLst>
                <a:path w="9114663" h="7904353">
                  <a:moveTo>
                    <a:pt x="0" y="0"/>
                  </a:moveTo>
                  <a:lnTo>
                    <a:pt x="9114663" y="0"/>
                  </a:lnTo>
                  <a:lnTo>
                    <a:pt x="9114663" y="7904353"/>
                  </a:lnTo>
                  <a:lnTo>
                    <a:pt x="0" y="7904353"/>
                  </a:lnTo>
                  <a:lnTo>
                    <a:pt x="0" y="0"/>
                  </a:lnTo>
                  <a:close/>
                </a:path>
              </a:pathLst>
            </a:custGeom>
            <a:blipFill>
              <a:blip r:embed="rId7"/>
              <a:stretch>
                <a:fillRect/>
              </a:stretch>
            </a:blipFill>
          </p:spPr>
        </p:sp>
      </p:grpSp>
      <p:grpSp>
        <p:nvGrpSpPr>
          <p:cNvPr id="17" name="Group 17"/>
          <p:cNvGrpSpPr/>
          <p:nvPr/>
        </p:nvGrpSpPr>
        <p:grpSpPr>
          <a:xfrm>
            <a:off x="10964224" y="1309957"/>
            <a:ext cx="5149864" cy="5149864"/>
            <a:chOff x="0" y="0"/>
            <a:chExt cx="6866485" cy="6866485"/>
          </a:xfrm>
        </p:grpSpPr>
        <p:sp>
          <p:nvSpPr>
            <p:cNvPr id="18" name="Freeform 18"/>
            <p:cNvSpPr/>
            <p:nvPr/>
          </p:nvSpPr>
          <p:spPr>
            <a:xfrm>
              <a:off x="0" y="0"/>
              <a:ext cx="6866509" cy="6866509"/>
            </a:xfrm>
            <a:custGeom>
              <a:avLst/>
              <a:gdLst/>
              <a:ahLst/>
              <a:cxnLst/>
              <a:rect l="l" t="t" r="r" b="b"/>
              <a:pathLst>
                <a:path w="6866509" h="6866509">
                  <a:moveTo>
                    <a:pt x="0" y="0"/>
                  </a:moveTo>
                  <a:lnTo>
                    <a:pt x="6866509" y="0"/>
                  </a:lnTo>
                  <a:lnTo>
                    <a:pt x="6866509" y="6866509"/>
                  </a:lnTo>
                  <a:lnTo>
                    <a:pt x="0" y="6866509"/>
                  </a:lnTo>
                  <a:lnTo>
                    <a:pt x="0" y="0"/>
                  </a:lnTo>
                  <a:close/>
                </a:path>
              </a:pathLst>
            </a:custGeom>
            <a:blipFill>
              <a:blip r:embed="rId8"/>
              <a:stretch>
                <a:fillRect/>
              </a:stretch>
            </a:blipFill>
          </p:spPr>
        </p:sp>
      </p:grpSp>
      <p:sp>
        <p:nvSpPr>
          <p:cNvPr id="19" name="TextBox 19"/>
          <p:cNvSpPr txBox="1"/>
          <p:nvPr/>
        </p:nvSpPr>
        <p:spPr>
          <a:xfrm>
            <a:off x="1551566" y="471475"/>
            <a:ext cx="9588391" cy="1095400"/>
          </a:xfrm>
          <a:prstGeom prst="rect">
            <a:avLst/>
          </a:prstGeom>
        </p:spPr>
        <p:txBody>
          <a:bodyPr lIns="0" tIns="0" rIns="0" bIns="0" rtlCol="0" anchor="t">
            <a:spAutoFit/>
          </a:bodyPr>
          <a:lstStyle/>
          <a:p>
            <a:pPr algn="ctr">
              <a:lnSpc>
                <a:spcPts val="8515"/>
              </a:lnSpc>
            </a:pPr>
            <a:r>
              <a:rPr lang="en-US" sz="7096" b="1">
                <a:solidFill>
                  <a:srgbClr val="02051A"/>
                </a:solidFill>
                <a:latin typeface="Montserrat Bold"/>
                <a:ea typeface="Montserrat Bold"/>
                <a:cs typeface="Montserrat Bold"/>
                <a:sym typeface="Montserrat Bold"/>
              </a:rPr>
              <a:t>SIMPLICIDADE?</a:t>
            </a:r>
          </a:p>
        </p:txBody>
      </p:sp>
      <p:sp>
        <p:nvSpPr>
          <p:cNvPr id="20" name="Seta: para a Direita 19">
            <a:extLst>
              <a:ext uri="{FF2B5EF4-FFF2-40B4-BE49-F238E27FC236}">
                <a16:creationId xmlns:a16="http://schemas.microsoft.com/office/drawing/2014/main" id="{86C5A5EE-AD09-4FB1-8CDD-91555CA0D247}"/>
              </a:ext>
            </a:extLst>
          </p:cNvPr>
          <p:cNvSpPr/>
          <p:nvPr/>
        </p:nvSpPr>
        <p:spPr>
          <a:xfrm>
            <a:off x="457200" y="8496300"/>
            <a:ext cx="1406867" cy="131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724"/>
        </a:solidFill>
        <a:effectLst/>
      </p:bgPr>
    </p:bg>
    <p:spTree>
      <p:nvGrpSpPr>
        <p:cNvPr id="1" name=""/>
        <p:cNvGrpSpPr/>
        <p:nvPr/>
      </p:nvGrpSpPr>
      <p:grpSpPr>
        <a:xfrm>
          <a:off x="0" y="0"/>
          <a:ext cx="0" cy="0"/>
          <a:chOff x="0" y="0"/>
          <a:chExt cx="0" cy="0"/>
        </a:xfrm>
      </p:grpSpPr>
      <p:sp>
        <p:nvSpPr>
          <p:cNvPr id="2" name="Freeform 2"/>
          <p:cNvSpPr/>
          <p:nvPr/>
        </p:nvSpPr>
        <p:spPr>
          <a:xfrm>
            <a:off x="6974368" y="4786248"/>
            <a:ext cx="733166" cy="714504"/>
          </a:xfrm>
          <a:custGeom>
            <a:avLst/>
            <a:gdLst/>
            <a:ahLst/>
            <a:cxnLst/>
            <a:rect l="l" t="t" r="r" b="b"/>
            <a:pathLst>
              <a:path w="733166" h="714504">
                <a:moveTo>
                  <a:pt x="0" y="0"/>
                </a:moveTo>
                <a:lnTo>
                  <a:pt x="733166" y="0"/>
                </a:lnTo>
                <a:lnTo>
                  <a:pt x="733166" y="714504"/>
                </a:lnTo>
                <a:lnTo>
                  <a:pt x="0" y="714504"/>
                </a:lnTo>
                <a:lnTo>
                  <a:pt x="0" y="0"/>
                </a:lnTo>
                <a:close/>
              </a:path>
            </a:pathLst>
          </a:custGeom>
          <a:blipFill>
            <a:blip r:embed="rId2">
              <a:extLst>
                <a:ext uri="{96DAC541-7B7A-43D3-8B79-37D633B846F1}">
                  <asvg:svgBlip xmlns:asvg="http://schemas.microsoft.com/office/drawing/2016/SVG/main" r:embed="rId3"/>
                </a:ext>
              </a:extLst>
            </a:blip>
            <a:stretch>
              <a:fillRect t="-639" b="-639"/>
            </a:stretch>
          </a:blipFill>
        </p:spPr>
      </p:sp>
      <p:grpSp>
        <p:nvGrpSpPr>
          <p:cNvPr id="3" name="Group 3"/>
          <p:cNvGrpSpPr/>
          <p:nvPr/>
        </p:nvGrpSpPr>
        <p:grpSpPr>
          <a:xfrm>
            <a:off x="4669810" y="1221289"/>
            <a:ext cx="6785424" cy="7844421"/>
            <a:chOff x="0" y="0"/>
            <a:chExt cx="9047232" cy="10459228"/>
          </a:xfrm>
        </p:grpSpPr>
        <p:sp>
          <p:nvSpPr>
            <p:cNvPr id="4" name="Freeform 4"/>
            <p:cNvSpPr/>
            <p:nvPr/>
          </p:nvSpPr>
          <p:spPr>
            <a:xfrm>
              <a:off x="0" y="0"/>
              <a:ext cx="9047226" cy="10459212"/>
            </a:xfrm>
            <a:custGeom>
              <a:avLst/>
              <a:gdLst/>
              <a:ahLst/>
              <a:cxnLst/>
              <a:rect l="l" t="t" r="r" b="b"/>
              <a:pathLst>
                <a:path w="9047226" h="10459212">
                  <a:moveTo>
                    <a:pt x="0" y="0"/>
                  </a:moveTo>
                  <a:lnTo>
                    <a:pt x="9047226" y="0"/>
                  </a:lnTo>
                  <a:lnTo>
                    <a:pt x="9047226" y="10459212"/>
                  </a:lnTo>
                  <a:lnTo>
                    <a:pt x="0" y="10459212"/>
                  </a:lnTo>
                  <a:lnTo>
                    <a:pt x="0" y="0"/>
                  </a:lnTo>
                  <a:close/>
                </a:path>
              </a:pathLst>
            </a:custGeom>
            <a:blipFill>
              <a:blip r:embed="rId4"/>
              <a:stretch>
                <a:fillRect l="-13" r="-13"/>
              </a:stretch>
            </a:blip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8531790" y="-4260371"/>
            <a:ext cx="10083356" cy="10083356"/>
          </a:xfrm>
          <a:custGeom>
            <a:avLst/>
            <a:gdLst/>
            <a:ahLst/>
            <a:cxnLst/>
            <a:rect l="l" t="t" r="r" b="b"/>
            <a:pathLst>
              <a:path w="10083356" h="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0426919"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6976846"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5" name="Freeform 5"/>
          <p:cNvSpPr/>
          <p:nvPr/>
        </p:nvSpPr>
        <p:spPr>
          <a:xfrm rot="-10800000">
            <a:off x="3531233"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800000">
            <a:off x="81160"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grpSp>
        <p:nvGrpSpPr>
          <p:cNvPr id="7" name="Group 7"/>
          <p:cNvGrpSpPr/>
          <p:nvPr/>
        </p:nvGrpSpPr>
        <p:grpSpPr>
          <a:xfrm rot="6150721">
            <a:off x="6080933" y="4579544"/>
            <a:ext cx="13544802" cy="1127911"/>
            <a:chOff x="0" y="0"/>
            <a:chExt cx="18059736" cy="1503881"/>
          </a:xfrm>
        </p:grpSpPr>
        <p:sp>
          <p:nvSpPr>
            <p:cNvPr id="8" name="Freeform 8"/>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40" b="-68836"/>
              </a:stretch>
            </a:blipFill>
          </p:spPr>
        </p:sp>
      </p:grpSp>
      <p:grpSp>
        <p:nvGrpSpPr>
          <p:cNvPr id="9" name="Group 9"/>
          <p:cNvGrpSpPr/>
          <p:nvPr/>
        </p:nvGrpSpPr>
        <p:grpSpPr>
          <a:xfrm rot="-4615544">
            <a:off x="10510810" y="5041623"/>
            <a:ext cx="13544802" cy="1127911"/>
            <a:chOff x="0" y="0"/>
            <a:chExt cx="18059736" cy="1503881"/>
          </a:xfrm>
        </p:grpSpPr>
        <p:sp>
          <p:nvSpPr>
            <p:cNvPr id="10" name="Freeform 10"/>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40" b="-68836"/>
              </a:stretch>
            </a:blipFill>
          </p:spPr>
        </p:sp>
      </p:grpSp>
      <p:sp>
        <p:nvSpPr>
          <p:cNvPr id="11" name="Freeform 11"/>
          <p:cNvSpPr/>
          <p:nvPr/>
        </p:nvSpPr>
        <p:spPr>
          <a:xfrm rot="-10800000">
            <a:off x="26312155"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0800000">
            <a:off x="22862082"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13" name="Freeform 13"/>
          <p:cNvSpPr/>
          <p:nvPr/>
        </p:nvSpPr>
        <p:spPr>
          <a:xfrm rot="-10800000">
            <a:off x="19416469"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10800000">
            <a:off x="15966396"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grpSp>
        <p:nvGrpSpPr>
          <p:cNvPr id="15" name="Group 15"/>
          <p:cNvGrpSpPr/>
          <p:nvPr/>
        </p:nvGrpSpPr>
        <p:grpSpPr>
          <a:xfrm>
            <a:off x="1801221" y="870704"/>
            <a:ext cx="15292414" cy="8219417"/>
            <a:chOff x="0" y="0"/>
            <a:chExt cx="20389885" cy="10959223"/>
          </a:xfrm>
        </p:grpSpPr>
        <p:sp>
          <p:nvSpPr>
            <p:cNvPr id="16" name="Freeform 16"/>
            <p:cNvSpPr/>
            <p:nvPr/>
          </p:nvSpPr>
          <p:spPr>
            <a:xfrm>
              <a:off x="0" y="0"/>
              <a:ext cx="20389850" cy="10959211"/>
            </a:xfrm>
            <a:custGeom>
              <a:avLst/>
              <a:gdLst/>
              <a:ahLst/>
              <a:cxnLst/>
              <a:rect l="l" t="t" r="r" b="b"/>
              <a:pathLst>
                <a:path w="20389850" h="10959211">
                  <a:moveTo>
                    <a:pt x="0" y="0"/>
                  </a:moveTo>
                  <a:lnTo>
                    <a:pt x="20389850" y="0"/>
                  </a:lnTo>
                  <a:lnTo>
                    <a:pt x="20389850" y="10959211"/>
                  </a:lnTo>
                  <a:lnTo>
                    <a:pt x="0" y="10959211"/>
                  </a:lnTo>
                  <a:lnTo>
                    <a:pt x="0" y="0"/>
                  </a:lnTo>
                  <a:close/>
                </a:path>
              </a:pathLst>
            </a:custGeom>
            <a:blipFill>
              <a:blip r:embed="rId7"/>
              <a:stretch>
                <a:fillRect/>
              </a:stretch>
            </a:blip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32A4E"/>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365B6D">
              <a:alpha val="4706"/>
            </a:srgbClr>
          </a:solidFill>
        </p:spPr>
      </p:sp>
      <p:sp>
        <p:nvSpPr>
          <p:cNvPr id="3" name="Freeform 3"/>
          <p:cNvSpPr/>
          <p:nvPr/>
        </p:nvSpPr>
        <p:spPr>
          <a:xfrm>
            <a:off x="388024" y="881192"/>
            <a:ext cx="1783058" cy="295015"/>
          </a:xfrm>
          <a:custGeom>
            <a:avLst/>
            <a:gdLst/>
            <a:ahLst/>
            <a:cxnLst/>
            <a:rect l="l" t="t" r="r" b="b"/>
            <a:pathLst>
              <a:path w="1783058" h="295015">
                <a:moveTo>
                  <a:pt x="0" y="0"/>
                </a:moveTo>
                <a:lnTo>
                  <a:pt x="1783058" y="0"/>
                </a:lnTo>
                <a:lnTo>
                  <a:pt x="1783058" y="295016"/>
                </a:lnTo>
                <a:lnTo>
                  <a:pt x="0" y="295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28700" y="9591065"/>
            <a:ext cx="16230600" cy="1351653"/>
          </a:xfrm>
          <a:prstGeom prst="rect">
            <a:avLst/>
          </a:prstGeom>
          <a:solidFill>
            <a:srgbClr val="F86B01"/>
          </a:solidFill>
        </p:spPr>
      </p:sp>
      <p:sp>
        <p:nvSpPr>
          <p:cNvPr id="5" name="AutoShape 5"/>
          <p:cNvSpPr/>
          <p:nvPr/>
        </p:nvSpPr>
        <p:spPr>
          <a:xfrm>
            <a:off x="1028700" y="-675827"/>
            <a:ext cx="16230600" cy="1351653"/>
          </a:xfrm>
          <a:prstGeom prst="rect">
            <a:avLst/>
          </a:prstGeom>
          <a:solidFill>
            <a:srgbClr val="F86B01"/>
          </a:solidFill>
        </p:spPr>
      </p:sp>
      <p:sp>
        <p:nvSpPr>
          <p:cNvPr id="6" name="TextBox 6"/>
          <p:cNvSpPr txBox="1"/>
          <p:nvPr/>
        </p:nvSpPr>
        <p:spPr>
          <a:xfrm>
            <a:off x="0" y="2035397"/>
            <a:ext cx="16054533" cy="8038466"/>
          </a:xfrm>
          <a:prstGeom prst="rect">
            <a:avLst/>
          </a:prstGeom>
        </p:spPr>
        <p:txBody>
          <a:bodyPr lIns="0" tIns="0" rIns="0" bIns="0" rtlCol="0" anchor="t">
            <a:spAutoFit/>
          </a:bodyPr>
          <a:lstStyle/>
          <a:p>
            <a:pPr algn="l">
              <a:lnSpc>
                <a:spcPts val="4939"/>
              </a:lnSpc>
            </a:pPr>
            <a:endParaRPr/>
          </a:p>
          <a:p>
            <a:pPr algn="l">
              <a:lnSpc>
                <a:spcPts val="4939"/>
              </a:lnSpc>
            </a:pPr>
            <a:r>
              <a:rPr lang="en-US" sz="3799" b="1" spc="75">
                <a:solidFill>
                  <a:srgbClr val="F7F7F7"/>
                </a:solidFill>
                <a:latin typeface="Montserrat Ultra-Bold"/>
                <a:ea typeface="Montserrat Ultra-Bold"/>
                <a:cs typeface="Montserrat Ultra-Bold"/>
                <a:sym typeface="Montserrat Ultra-Bold"/>
              </a:rPr>
              <a:t>Por que “seguir como antes” não resolve?</a:t>
            </a:r>
          </a:p>
          <a:p>
            <a:pPr algn="l">
              <a:lnSpc>
                <a:spcPts val="4939"/>
              </a:lnSpc>
            </a:pPr>
            <a:endParaRPr lang="en-US" sz="3799" b="1" spc="75">
              <a:solidFill>
                <a:srgbClr val="F7F7F7"/>
              </a:solidFill>
              <a:latin typeface="Montserrat Ultra-Bold"/>
              <a:ea typeface="Montserrat Ultra-Bold"/>
              <a:cs typeface="Montserrat Ultra-Bold"/>
              <a:sym typeface="Montserrat Ultra-Bold"/>
            </a:endParaRPr>
          </a:p>
          <a:p>
            <a:pPr marL="820411" lvl="1" indent="-410205" algn="l">
              <a:lnSpc>
                <a:spcPts val="4939"/>
              </a:lnSpc>
              <a:buFont typeface="Arial"/>
              <a:buChar char="•"/>
            </a:pPr>
            <a:r>
              <a:rPr lang="en-US" sz="3799" b="1" spc="75">
                <a:solidFill>
                  <a:srgbClr val="F7F7F7"/>
                </a:solidFill>
                <a:latin typeface="Montserrat Ultra-Bold"/>
                <a:ea typeface="Montserrat Ultra-Bold"/>
                <a:cs typeface="Montserrat Ultra-Bold"/>
                <a:sym typeface="Montserrat Ultra-Bold"/>
              </a:rPr>
              <a:t>ISS → IBS: nova lógica de arrecadação. O Imposto sobre Bens e Serviços altera a base de incidência e o destino da receita — repetir o modelo do ISS já não garantirá os mesmos resultados.</a:t>
            </a:r>
          </a:p>
          <a:p>
            <a:pPr algn="l">
              <a:lnSpc>
                <a:spcPts val="4939"/>
              </a:lnSpc>
            </a:pPr>
            <a:endParaRPr lang="en-US" sz="3799" b="1" spc="75">
              <a:solidFill>
                <a:srgbClr val="F7F7F7"/>
              </a:solidFill>
              <a:latin typeface="Montserrat Ultra-Bold"/>
              <a:ea typeface="Montserrat Ultra-Bold"/>
              <a:cs typeface="Montserrat Ultra-Bold"/>
              <a:sym typeface="Montserrat Ultra-Bold"/>
            </a:endParaRPr>
          </a:p>
          <a:p>
            <a:pPr marL="820411" lvl="1" indent="-410205" algn="l">
              <a:lnSpc>
                <a:spcPts val="4939"/>
              </a:lnSpc>
              <a:buFont typeface="Arial"/>
              <a:buChar char="•"/>
            </a:pPr>
            <a:r>
              <a:rPr lang="en-US" sz="3799" b="1" spc="75">
                <a:solidFill>
                  <a:srgbClr val="F7F7F7"/>
                </a:solidFill>
                <a:latin typeface="Montserrat Ultra-Bold"/>
                <a:ea typeface="Montserrat Ultra-Bold"/>
                <a:cs typeface="Montserrat Ultra-Bold"/>
                <a:sym typeface="Montserrat Ultra-Bold"/>
              </a:rPr>
              <a:t>Pico de relevância AGORA. A nova dinâmica tributária exige ação imediata — auditoria orientativa e todos os estímulos à autorregularização podem virar esse jogo.</a:t>
            </a:r>
          </a:p>
          <a:p>
            <a:pPr algn="l">
              <a:lnSpc>
                <a:spcPts val="4939"/>
              </a:lnSpc>
            </a:pPr>
            <a:endParaRPr lang="en-US" sz="3799" b="1" spc="75">
              <a:solidFill>
                <a:srgbClr val="F7F7F7"/>
              </a:solidFill>
              <a:latin typeface="Montserrat Ultra-Bold"/>
              <a:ea typeface="Montserrat Ultra-Bold"/>
              <a:cs typeface="Montserrat Ultra-Bold"/>
              <a:sym typeface="Montserrat Ultra-Bold"/>
            </a:endParaRPr>
          </a:p>
          <a:p>
            <a:pPr algn="l">
              <a:lnSpc>
                <a:spcPts val="4939"/>
              </a:lnSpc>
            </a:pPr>
            <a:endParaRPr lang="en-US" sz="3799" b="1" spc="75">
              <a:solidFill>
                <a:srgbClr val="F7F7F7"/>
              </a:solidFill>
              <a:latin typeface="Montserrat Ultra-Bold"/>
              <a:ea typeface="Montserrat Ultra-Bold"/>
              <a:cs typeface="Montserrat Ultra-Bold"/>
              <a:sym typeface="Montserrat Ultra-Bold"/>
            </a:endParaRPr>
          </a:p>
        </p:txBody>
      </p:sp>
      <p:sp>
        <p:nvSpPr>
          <p:cNvPr id="7" name="Freeform 7"/>
          <p:cNvSpPr/>
          <p:nvPr/>
        </p:nvSpPr>
        <p:spPr>
          <a:xfrm>
            <a:off x="10445086" y="-675827"/>
            <a:ext cx="8058214" cy="5498647"/>
          </a:xfrm>
          <a:custGeom>
            <a:avLst/>
            <a:gdLst/>
            <a:ahLst/>
            <a:cxnLst/>
            <a:rect l="l" t="t" r="r" b="b"/>
            <a:pathLst>
              <a:path w="8058214" h="5498647">
                <a:moveTo>
                  <a:pt x="0" y="0"/>
                </a:moveTo>
                <a:lnTo>
                  <a:pt x="8058214" y="0"/>
                </a:lnTo>
                <a:lnTo>
                  <a:pt x="8058214" y="5498647"/>
                </a:lnTo>
                <a:lnTo>
                  <a:pt x="0" y="5498647"/>
                </a:lnTo>
                <a:lnTo>
                  <a:pt x="0" y="0"/>
                </a:lnTo>
                <a:close/>
              </a:path>
            </a:pathLst>
          </a:custGeom>
          <a:blipFill>
            <a:blip r:embed="rId4"/>
            <a:stretch>
              <a:fillRect r="-2354"/>
            </a:stretch>
          </a:blipFill>
        </p:spPr>
      </p:sp>
      <p:sp>
        <p:nvSpPr>
          <p:cNvPr id="8" name="Freeform 8"/>
          <p:cNvSpPr/>
          <p:nvPr/>
        </p:nvSpPr>
        <p:spPr>
          <a:xfrm rot="2300507">
            <a:off x="9070275" y="1405736"/>
            <a:ext cx="8963427" cy="6478929"/>
          </a:xfrm>
          <a:custGeom>
            <a:avLst/>
            <a:gdLst/>
            <a:ahLst/>
            <a:cxnLst/>
            <a:rect l="l" t="t" r="r" b="b"/>
            <a:pathLst>
              <a:path w="8963427" h="6478929">
                <a:moveTo>
                  <a:pt x="0" y="0"/>
                </a:moveTo>
                <a:lnTo>
                  <a:pt x="8963427" y="0"/>
                </a:lnTo>
                <a:lnTo>
                  <a:pt x="8963427" y="6478928"/>
                </a:lnTo>
                <a:lnTo>
                  <a:pt x="0" y="6478928"/>
                </a:lnTo>
                <a:lnTo>
                  <a:pt x="0" y="0"/>
                </a:lnTo>
                <a:close/>
              </a:path>
            </a:pathLst>
          </a:custGeom>
          <a:blipFill>
            <a:blip r:embed="rId5"/>
            <a:stretch>
              <a:fillRect t="-1835" r="-2886" b="-1835"/>
            </a:stretch>
          </a:blipFill>
        </p:spPr>
      </p:sp>
      <p:sp>
        <p:nvSpPr>
          <p:cNvPr id="9" name="TextBox 9"/>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F7F7F7"/>
                </a:solidFill>
                <a:latin typeface="Montserrat"/>
                <a:ea typeface="Montserrat"/>
                <a:cs typeface="Montserrat"/>
                <a:sym typeface="Montserrat"/>
              </a:rPr>
              <a:t>34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6B01"/>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F7F7F7">
              <a:alpha val="4706"/>
            </a:srgbClr>
          </a:solidFill>
        </p:spPr>
      </p:sp>
      <p:grpSp>
        <p:nvGrpSpPr>
          <p:cNvPr id="3" name="Group 3"/>
          <p:cNvGrpSpPr/>
          <p:nvPr/>
        </p:nvGrpSpPr>
        <p:grpSpPr>
          <a:xfrm>
            <a:off x="7527747" y="-1825476"/>
            <a:ext cx="16230600" cy="1623060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65B6D"/>
            </a:solidFill>
          </p:spPr>
        </p:sp>
      </p:grpSp>
      <p:grpSp>
        <p:nvGrpSpPr>
          <p:cNvPr id="5" name="Group 5"/>
          <p:cNvGrpSpPr/>
          <p:nvPr/>
        </p:nvGrpSpPr>
        <p:grpSpPr>
          <a:xfrm>
            <a:off x="7806654" y="-860687"/>
            <a:ext cx="12008422" cy="12008374"/>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alphaModFix amt="43000"/>
              </a:blip>
              <a:stretch>
                <a:fillRect t="-24720" b="-24720"/>
              </a:stretch>
            </a:blipFill>
          </p:spPr>
        </p:sp>
      </p:grpSp>
      <p:sp>
        <p:nvSpPr>
          <p:cNvPr id="7" name="Freeform 7"/>
          <p:cNvSpPr/>
          <p:nvPr/>
        </p:nvSpPr>
        <p:spPr>
          <a:xfrm>
            <a:off x="15476242" y="885242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291717" y="2907689"/>
            <a:ext cx="7236030" cy="2235811"/>
          </a:xfrm>
          <a:prstGeom prst="rect">
            <a:avLst/>
          </a:prstGeom>
        </p:spPr>
        <p:txBody>
          <a:bodyPr lIns="0" tIns="0" rIns="0" bIns="0" rtlCol="0" anchor="t">
            <a:spAutoFit/>
          </a:bodyPr>
          <a:lstStyle/>
          <a:p>
            <a:pPr algn="l">
              <a:lnSpc>
                <a:spcPts val="8647"/>
              </a:lnSpc>
            </a:pPr>
            <a:r>
              <a:rPr lang="en-US" sz="8824" b="1" i="1" spc="-520">
                <a:solidFill>
                  <a:srgbClr val="F7F7F7"/>
                </a:solidFill>
                <a:latin typeface="Montserrat Ultra-Bold Italics"/>
                <a:ea typeface="Montserrat Ultra-Bold Italics"/>
                <a:cs typeface="Montserrat Ultra-Bold Italics"/>
                <a:sym typeface="Montserrat Ultra-Bold Italics"/>
              </a:rPr>
              <a:t>TRANSIÇÃO</a:t>
            </a:r>
          </a:p>
          <a:p>
            <a:pPr algn="l">
              <a:lnSpc>
                <a:spcPts val="8647"/>
              </a:lnSpc>
            </a:pPr>
            <a:endParaRPr lang="en-US" sz="8824" b="1" i="1" spc="-520">
              <a:solidFill>
                <a:srgbClr val="F7F7F7"/>
              </a:solidFill>
              <a:latin typeface="Montserrat Ultra-Bold Italics"/>
              <a:ea typeface="Montserrat Ultra-Bold Italics"/>
              <a:cs typeface="Montserrat Ultra-Bold Italics"/>
              <a:sym typeface="Montserrat Ultra-Bold Italics"/>
            </a:endParaRPr>
          </a:p>
        </p:txBody>
      </p:sp>
      <p:sp>
        <p:nvSpPr>
          <p:cNvPr id="10" name="TextBox 10"/>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365B6D"/>
                </a:solidFill>
                <a:latin typeface="Montserrat"/>
                <a:ea typeface="Montserrat"/>
                <a:cs typeface="Montserrat"/>
                <a:sym typeface="Montserrat"/>
              </a:rPr>
              <a:t>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flipH="1">
            <a:off x="3787535" y="-411343"/>
            <a:ext cx="12278020" cy="12278020"/>
          </a:xfrm>
          <a:custGeom>
            <a:avLst/>
            <a:gdLst/>
            <a:ahLst/>
            <a:cxnLst/>
            <a:rect l="l" t="t" r="r" b="b"/>
            <a:pathLst>
              <a:path w="12278020" h="12278020">
                <a:moveTo>
                  <a:pt x="12278020" y="0"/>
                </a:moveTo>
                <a:lnTo>
                  <a:pt x="0" y="0"/>
                </a:lnTo>
                <a:lnTo>
                  <a:pt x="0" y="12278020"/>
                </a:lnTo>
                <a:lnTo>
                  <a:pt x="12278020" y="12278020"/>
                </a:lnTo>
                <a:lnTo>
                  <a:pt x="1227802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AutoShape 3"/>
          <p:cNvSpPr/>
          <p:nvPr/>
        </p:nvSpPr>
        <p:spPr>
          <a:xfrm>
            <a:off x="-6304055" y="6311834"/>
            <a:ext cx="16230600" cy="5554843"/>
          </a:xfrm>
          <a:prstGeom prst="rect">
            <a:avLst/>
          </a:prstGeom>
          <a:solidFill>
            <a:srgbClr val="F86B01"/>
          </a:solidFill>
        </p:spPr>
      </p:sp>
      <p:grpSp>
        <p:nvGrpSpPr>
          <p:cNvPr id="4" name="Group 4"/>
          <p:cNvGrpSpPr/>
          <p:nvPr/>
        </p:nvGrpSpPr>
        <p:grpSpPr>
          <a:xfrm>
            <a:off x="9343649" y="-203728"/>
            <a:ext cx="8944351" cy="10694456"/>
            <a:chOff x="0" y="0"/>
            <a:chExt cx="8603361" cy="10286746"/>
          </a:xfrm>
        </p:grpSpPr>
        <p:sp>
          <p:nvSpPr>
            <p:cNvPr id="5" name="Freeform 5"/>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4">
                <a:alphaModFix amt="44999"/>
              </a:blip>
              <a:stretch>
                <a:fillRect l="-46913" r="-46913"/>
              </a:stretch>
            </a:blipFill>
          </p:spPr>
        </p:sp>
      </p:grpSp>
      <p:sp>
        <p:nvSpPr>
          <p:cNvPr id="6" name="Freeform 6"/>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1028700" y="1592293"/>
            <a:ext cx="9251791" cy="5154549"/>
          </a:xfrm>
          <a:prstGeom prst="rect">
            <a:avLst/>
          </a:prstGeom>
        </p:spPr>
        <p:txBody>
          <a:bodyPr lIns="0" tIns="0" rIns="0" bIns="0" rtlCol="0" anchor="t">
            <a:spAutoFit/>
          </a:bodyPr>
          <a:lstStyle/>
          <a:p>
            <a:pPr algn="l">
              <a:lnSpc>
                <a:spcPts val="8071"/>
              </a:lnSpc>
            </a:pPr>
            <a:r>
              <a:rPr lang="en-US" sz="8236" b="1" i="1" spc="-485">
                <a:solidFill>
                  <a:srgbClr val="132A4E"/>
                </a:solidFill>
                <a:latin typeface="Montserrat Bold Italics"/>
                <a:ea typeface="Montserrat Bold Italics"/>
                <a:cs typeface="Montserrat Bold Italics"/>
                <a:sym typeface="Montserrat Bold Italics"/>
              </a:rPr>
              <a:t>SUBISTITUIÇÃO ISS PELO IBS</a:t>
            </a:r>
          </a:p>
          <a:p>
            <a:pPr algn="l">
              <a:lnSpc>
                <a:spcPts val="8071"/>
              </a:lnSpc>
            </a:pPr>
            <a:endParaRPr lang="en-US" sz="8236" b="1" i="1" spc="-485">
              <a:solidFill>
                <a:srgbClr val="132A4E"/>
              </a:solidFill>
              <a:latin typeface="Montserrat Bold Italics"/>
              <a:ea typeface="Montserrat Bold Italics"/>
              <a:cs typeface="Montserrat Bold Italics"/>
              <a:sym typeface="Montserrat Bold Italics"/>
            </a:endParaRPr>
          </a:p>
          <a:p>
            <a:pPr algn="l">
              <a:lnSpc>
                <a:spcPts val="8071"/>
              </a:lnSpc>
            </a:pPr>
            <a:r>
              <a:rPr lang="en-US" sz="8236" b="1" i="1" spc="-485">
                <a:solidFill>
                  <a:srgbClr val="132A4E"/>
                </a:solidFill>
                <a:latin typeface="Montserrat Ultra-Bold Italics"/>
                <a:ea typeface="Montserrat Ultra-Bold Italics"/>
                <a:cs typeface="Montserrat Ultra-Bold Italics"/>
                <a:sym typeface="Montserrat Ultra-Bold Italics"/>
              </a:rPr>
              <a:t>LC 214/2025</a:t>
            </a:r>
          </a:p>
          <a:p>
            <a:pPr algn="l">
              <a:lnSpc>
                <a:spcPts val="8071"/>
              </a:lnSpc>
            </a:pPr>
            <a:endParaRPr lang="en-US" sz="8236" b="1" i="1" spc="-485">
              <a:solidFill>
                <a:srgbClr val="132A4E"/>
              </a:solidFill>
              <a:latin typeface="Montserrat Ultra-Bold Italics"/>
              <a:ea typeface="Montserrat Ultra-Bold Italics"/>
              <a:cs typeface="Montserrat Ultra-Bold Italics"/>
              <a:sym typeface="Montserrat Ultra-Bold Italics"/>
            </a:endParaRPr>
          </a:p>
        </p:txBody>
      </p:sp>
      <p:sp>
        <p:nvSpPr>
          <p:cNvPr id="8" name="TextBox 8"/>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365B6D"/>
                </a:solidFill>
                <a:latin typeface="Montserrat"/>
                <a:ea typeface="Montserrat"/>
                <a:cs typeface="Montserrat"/>
                <a:sym typeface="Montserrat"/>
              </a:rPr>
              <a:t>36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6B01"/>
        </a:solidFill>
        <a:effectLst/>
      </p:bgPr>
    </p:bg>
    <p:spTree>
      <p:nvGrpSpPr>
        <p:cNvPr id="1" name=""/>
        <p:cNvGrpSpPr/>
        <p:nvPr/>
      </p:nvGrpSpPr>
      <p:grpSpPr>
        <a:xfrm>
          <a:off x="0" y="0"/>
          <a:ext cx="0" cy="0"/>
          <a:chOff x="0" y="0"/>
          <a:chExt cx="0" cy="0"/>
        </a:xfrm>
      </p:grpSpPr>
      <p:sp>
        <p:nvSpPr>
          <p:cNvPr id="2" name="Freeform 2"/>
          <p:cNvSpPr/>
          <p:nvPr/>
        </p:nvSpPr>
        <p:spPr>
          <a:xfrm>
            <a:off x="2057400" y="2628900"/>
            <a:ext cx="14083577" cy="5695950"/>
          </a:xfrm>
          <a:custGeom>
            <a:avLst/>
            <a:gdLst/>
            <a:ahLst/>
            <a:cxnLst/>
            <a:rect l="l" t="t" r="r" b="b"/>
            <a:pathLst>
              <a:path w="14083577" h="5695950">
                <a:moveTo>
                  <a:pt x="0" y="0"/>
                </a:moveTo>
                <a:lnTo>
                  <a:pt x="14083577" y="0"/>
                </a:lnTo>
                <a:lnTo>
                  <a:pt x="14083577" y="5695950"/>
                </a:lnTo>
                <a:lnTo>
                  <a:pt x="0" y="5695950"/>
                </a:lnTo>
                <a:lnTo>
                  <a:pt x="0" y="0"/>
                </a:lnTo>
                <a:close/>
              </a:path>
            </a:pathLst>
          </a:custGeom>
          <a:blipFill>
            <a:blip r:embed="rId2"/>
            <a:stretch>
              <a:fillRect l="-14608" t="-46153" r="-13255" b="-34448"/>
            </a:stretch>
          </a:blipFill>
        </p:spPr>
      </p:sp>
      <p:sp>
        <p:nvSpPr>
          <p:cNvPr id="3" name="TextBox 3"/>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365B6D"/>
                </a:solidFill>
                <a:latin typeface="Montserrat"/>
                <a:ea typeface="Montserrat"/>
                <a:cs typeface="Montserrat"/>
                <a:sym typeface="Montserrat"/>
              </a:rPr>
              <a:t>37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72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365B6D">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AutoShape 4"/>
          <p:cNvSpPr/>
          <p:nvPr/>
        </p:nvSpPr>
        <p:spPr>
          <a:xfrm>
            <a:off x="475962" y="5727667"/>
            <a:ext cx="16230600" cy="5554843"/>
          </a:xfrm>
          <a:prstGeom prst="rect">
            <a:avLst/>
          </a:prstGeom>
          <a:solidFill>
            <a:srgbClr val="F86B01"/>
          </a:solidFill>
        </p:spPr>
      </p:sp>
      <p:grpSp>
        <p:nvGrpSpPr>
          <p:cNvPr id="5" name="Group 5"/>
          <p:cNvGrpSpPr/>
          <p:nvPr/>
        </p:nvGrpSpPr>
        <p:grpSpPr>
          <a:xfrm>
            <a:off x="9639230" y="-203728"/>
            <a:ext cx="8944351" cy="10694456"/>
            <a:chOff x="0" y="0"/>
            <a:chExt cx="8603361" cy="10286746"/>
          </a:xfrm>
        </p:grpSpPr>
        <p:sp>
          <p:nvSpPr>
            <p:cNvPr id="6" name="Freeform 6"/>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4"/>
              <a:stretch>
                <a:fillRect l="-28801" r="-50549"/>
              </a:stretch>
            </a:blipFill>
          </p:spPr>
        </p:sp>
      </p:grpSp>
      <p:sp>
        <p:nvSpPr>
          <p:cNvPr id="7" name="TextBox 7"/>
          <p:cNvSpPr txBox="1"/>
          <p:nvPr/>
        </p:nvSpPr>
        <p:spPr>
          <a:xfrm>
            <a:off x="1028700" y="862366"/>
            <a:ext cx="9251791" cy="5154549"/>
          </a:xfrm>
          <a:prstGeom prst="rect">
            <a:avLst/>
          </a:prstGeom>
        </p:spPr>
        <p:txBody>
          <a:bodyPr lIns="0" tIns="0" rIns="0" bIns="0" rtlCol="0" anchor="t">
            <a:spAutoFit/>
          </a:bodyPr>
          <a:lstStyle/>
          <a:p>
            <a:pPr algn="l">
              <a:lnSpc>
                <a:spcPts val="8071"/>
              </a:lnSpc>
            </a:pPr>
            <a:r>
              <a:rPr lang="en-US" sz="8236" b="1" i="1" spc="-485">
                <a:solidFill>
                  <a:srgbClr val="FFFFFF"/>
                </a:solidFill>
                <a:latin typeface="Montserrat Ultra-Bold Italics"/>
                <a:ea typeface="Montserrat Ultra-Bold Italics"/>
                <a:cs typeface="Montserrat Ultra-Bold Italics"/>
                <a:sym typeface="Montserrat Ultra-Bold Italics"/>
              </a:rPr>
              <a:t>DISTRIBUIÇÃO DA RECEITA DO IBS</a:t>
            </a:r>
          </a:p>
          <a:p>
            <a:pPr algn="l">
              <a:lnSpc>
                <a:spcPts val="8071"/>
              </a:lnSpc>
            </a:pPr>
            <a:endParaRPr lang="en-US" sz="8236" b="1" i="1" spc="-485">
              <a:solidFill>
                <a:srgbClr val="FFFFFF"/>
              </a:solidFill>
              <a:latin typeface="Montserrat Ultra-Bold Italics"/>
              <a:ea typeface="Montserrat Ultra-Bold Italics"/>
              <a:cs typeface="Montserrat Ultra-Bold Italics"/>
              <a:sym typeface="Montserrat Ultra-Bold Italics"/>
            </a:endParaRPr>
          </a:p>
          <a:p>
            <a:pPr algn="l">
              <a:lnSpc>
                <a:spcPts val="8071"/>
              </a:lnSpc>
            </a:pPr>
            <a:r>
              <a:rPr lang="en-US" sz="8236" b="1" i="1" spc="-485">
                <a:solidFill>
                  <a:srgbClr val="FFFFFF"/>
                </a:solidFill>
                <a:latin typeface="Montserrat Ultra-Bold Italics"/>
                <a:ea typeface="Montserrat Ultra-Bold Italics"/>
                <a:cs typeface="Montserrat Ultra-Bold Italics"/>
                <a:sym typeface="Montserrat Ultra-Bold Italics"/>
              </a:rPr>
              <a:t>PL 108/2024</a:t>
            </a:r>
          </a:p>
          <a:p>
            <a:pPr algn="l">
              <a:lnSpc>
                <a:spcPts val="8071"/>
              </a:lnSpc>
            </a:pPr>
            <a:endParaRPr lang="en-US" sz="8236" b="1" i="1" spc="-485">
              <a:solidFill>
                <a:srgbClr val="FFFFFF"/>
              </a:solidFill>
              <a:latin typeface="Montserrat Ultra-Bold Italics"/>
              <a:ea typeface="Montserrat Ultra-Bold Italics"/>
              <a:cs typeface="Montserrat Ultra-Bold Italics"/>
              <a:sym typeface="Montserrat Ultra-Bold Italics"/>
            </a:endParaRPr>
          </a:p>
        </p:txBody>
      </p:sp>
      <p:sp>
        <p:nvSpPr>
          <p:cNvPr id="8" name="Freeform 8"/>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365B6D"/>
                </a:solidFill>
                <a:latin typeface="Montserrat"/>
                <a:ea typeface="Montserrat"/>
                <a:cs typeface="Montserrat"/>
                <a:sym typeface="Montserrat"/>
              </a:rPr>
              <a:t>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Freeform 2"/>
          <p:cNvSpPr/>
          <p:nvPr/>
        </p:nvSpPr>
        <p:spPr>
          <a:xfrm>
            <a:off x="444325" y="-780689"/>
            <a:ext cx="18630018" cy="12420012"/>
          </a:xfrm>
          <a:custGeom>
            <a:avLst/>
            <a:gdLst/>
            <a:ahLst/>
            <a:cxnLst/>
            <a:rect l="l" t="t" r="r" b="b"/>
            <a:pathLst>
              <a:path w="18630018" h="12420012">
                <a:moveTo>
                  <a:pt x="0" y="0"/>
                </a:moveTo>
                <a:lnTo>
                  <a:pt x="18630018" y="0"/>
                </a:lnTo>
                <a:lnTo>
                  <a:pt x="18630018" y="12420012"/>
                </a:lnTo>
                <a:lnTo>
                  <a:pt x="0" y="12420012"/>
                </a:lnTo>
                <a:lnTo>
                  <a:pt x="0" y="0"/>
                </a:lnTo>
                <a:close/>
              </a:path>
            </a:pathLst>
          </a:custGeom>
          <a:blipFill>
            <a:blip r:embed="rId2">
              <a:alphaModFix amt="16000"/>
            </a:blip>
            <a:stretch>
              <a:fillRect/>
            </a:stretch>
          </a:blipFill>
        </p:spPr>
      </p:sp>
      <p:sp>
        <p:nvSpPr>
          <p:cNvPr id="3" name="TextBox 3"/>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365B6D"/>
                </a:solidFill>
                <a:latin typeface="Montserrat"/>
                <a:ea typeface="Montserrat"/>
                <a:cs typeface="Montserrat"/>
                <a:sym typeface="Montserrat"/>
              </a:rPr>
              <a:t>39</a:t>
            </a:r>
          </a:p>
        </p:txBody>
      </p:sp>
      <p:sp>
        <p:nvSpPr>
          <p:cNvPr id="4" name="TextBox 4"/>
          <p:cNvSpPr txBox="1"/>
          <p:nvPr/>
        </p:nvSpPr>
        <p:spPr>
          <a:xfrm>
            <a:off x="844454" y="1722180"/>
            <a:ext cx="9251791" cy="1077849"/>
          </a:xfrm>
          <a:prstGeom prst="rect">
            <a:avLst/>
          </a:prstGeom>
        </p:spPr>
        <p:txBody>
          <a:bodyPr lIns="0" tIns="0" rIns="0" bIns="0" rtlCol="0" anchor="t">
            <a:spAutoFit/>
          </a:bodyPr>
          <a:lstStyle/>
          <a:p>
            <a:pPr algn="l">
              <a:lnSpc>
                <a:spcPts val="8071"/>
              </a:lnSpc>
            </a:pPr>
            <a:r>
              <a:rPr lang="en-US" sz="8236" b="1" i="1" spc="-485">
                <a:solidFill>
                  <a:srgbClr val="365B6D"/>
                </a:solidFill>
                <a:latin typeface="Montserrat Ultra-Bold Italics"/>
                <a:ea typeface="Montserrat Ultra-Bold Italics"/>
                <a:cs typeface="Montserrat Ultra-Bold Italics"/>
                <a:sym typeface="Montserrat Ultra-Bold Italics"/>
              </a:rPr>
              <a:t>SEGURO RECEITA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a:off x="2771599" y="513485"/>
            <a:ext cx="12298299" cy="8229600"/>
            <a:chOff x="0" y="0"/>
            <a:chExt cx="16397732" cy="10972800"/>
          </a:xfrm>
        </p:grpSpPr>
        <p:sp>
          <p:nvSpPr>
            <p:cNvPr id="5" name="Freeform 5"/>
            <p:cNvSpPr/>
            <p:nvPr/>
          </p:nvSpPr>
          <p:spPr>
            <a:xfrm>
              <a:off x="0" y="0"/>
              <a:ext cx="16397732" cy="10972800"/>
            </a:xfrm>
            <a:custGeom>
              <a:avLst/>
              <a:gdLst/>
              <a:ahLst/>
              <a:cxnLst/>
              <a:rect l="l" t="t" r="r" b="b"/>
              <a:pathLst>
                <a:path w="16397732" h="10972800">
                  <a:moveTo>
                    <a:pt x="0" y="0"/>
                  </a:moveTo>
                  <a:lnTo>
                    <a:pt x="16397732" y="0"/>
                  </a:lnTo>
                  <a:lnTo>
                    <a:pt x="16397732" y="10972800"/>
                  </a:lnTo>
                  <a:lnTo>
                    <a:pt x="0" y="10972800"/>
                  </a:lnTo>
                  <a:lnTo>
                    <a:pt x="0" y="0"/>
                  </a:lnTo>
                  <a:close/>
                </a:path>
              </a:pathLst>
            </a:custGeom>
            <a:blipFill>
              <a:blip r:embed="rId3"/>
              <a:stretch>
                <a:fillRect t="-19" b="-19"/>
              </a:stretch>
            </a:blipFill>
          </p:spPr>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32A4E"/>
        </a:solidFill>
        <a:effectLst/>
      </p:bgPr>
    </p:bg>
    <p:spTree>
      <p:nvGrpSpPr>
        <p:cNvPr id="1" name=""/>
        <p:cNvGrpSpPr/>
        <p:nvPr/>
      </p:nvGrpSpPr>
      <p:grpSpPr>
        <a:xfrm>
          <a:off x="0" y="0"/>
          <a:ext cx="0" cy="0"/>
          <a:chOff x="0" y="0"/>
          <a:chExt cx="0" cy="0"/>
        </a:xfrm>
      </p:grpSpPr>
      <p:sp>
        <p:nvSpPr>
          <p:cNvPr id="2" name="Freeform 2"/>
          <p:cNvSpPr/>
          <p:nvPr/>
        </p:nvSpPr>
        <p:spPr>
          <a:xfrm>
            <a:off x="3041929" y="2324100"/>
            <a:ext cx="12280342" cy="6792148"/>
          </a:xfrm>
          <a:custGeom>
            <a:avLst/>
            <a:gdLst/>
            <a:ahLst/>
            <a:cxnLst/>
            <a:rect l="l" t="t" r="r" b="b"/>
            <a:pathLst>
              <a:path w="12280342" h="6792148">
                <a:moveTo>
                  <a:pt x="0" y="0"/>
                </a:moveTo>
                <a:lnTo>
                  <a:pt x="12280342" y="0"/>
                </a:lnTo>
                <a:lnTo>
                  <a:pt x="12280342" y="6792148"/>
                </a:lnTo>
                <a:lnTo>
                  <a:pt x="0" y="6792148"/>
                </a:lnTo>
                <a:lnTo>
                  <a:pt x="0" y="0"/>
                </a:lnTo>
                <a:close/>
              </a:path>
            </a:pathLst>
          </a:custGeom>
          <a:blipFill>
            <a:blip r:embed="rId2"/>
            <a:stretch>
              <a:fillRect l="-23113" t="-34217" r="-22493" b="-16828"/>
            </a:stretch>
          </a:blipFill>
        </p:spPr>
      </p:sp>
      <p:sp>
        <p:nvSpPr>
          <p:cNvPr id="3" name="TextBox 3"/>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365B6D"/>
                </a:solidFill>
                <a:latin typeface="Montserrat"/>
                <a:ea typeface="Montserrat"/>
                <a:cs typeface="Montserrat"/>
                <a:sym typeface="Montserrat"/>
              </a:rPr>
              <a:t>40</a:t>
            </a:r>
          </a:p>
        </p:txBody>
      </p:sp>
      <p:sp>
        <p:nvSpPr>
          <p:cNvPr id="4" name="Freeform 4"/>
          <p:cNvSpPr/>
          <p:nvPr/>
        </p:nvSpPr>
        <p:spPr>
          <a:xfrm>
            <a:off x="4527829" y="1028700"/>
            <a:ext cx="8432242" cy="829498"/>
          </a:xfrm>
          <a:custGeom>
            <a:avLst/>
            <a:gdLst/>
            <a:ahLst/>
            <a:cxnLst/>
            <a:rect l="l" t="t" r="r" b="b"/>
            <a:pathLst>
              <a:path w="8432242" h="829498">
                <a:moveTo>
                  <a:pt x="0" y="0"/>
                </a:moveTo>
                <a:lnTo>
                  <a:pt x="8432242" y="0"/>
                </a:lnTo>
                <a:lnTo>
                  <a:pt x="8432242" y="829498"/>
                </a:lnTo>
                <a:lnTo>
                  <a:pt x="0" y="829498"/>
                </a:lnTo>
                <a:lnTo>
                  <a:pt x="0" y="0"/>
                </a:lnTo>
                <a:close/>
              </a:path>
            </a:pathLst>
          </a:custGeom>
          <a:blipFill>
            <a:blip r:embed="rId2"/>
            <a:stretch>
              <a:fillRect l="-49476" t="-124014" r="-62579" b="-1012787"/>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32A4E"/>
        </a:solidFill>
        <a:effectLst/>
      </p:bgPr>
    </p:bg>
    <p:spTree>
      <p:nvGrpSpPr>
        <p:cNvPr id="1" name=""/>
        <p:cNvGrpSpPr/>
        <p:nvPr/>
      </p:nvGrpSpPr>
      <p:grpSpPr>
        <a:xfrm>
          <a:off x="0" y="0"/>
          <a:ext cx="0" cy="0"/>
          <a:chOff x="0" y="0"/>
          <a:chExt cx="0" cy="0"/>
        </a:xfrm>
      </p:grpSpPr>
      <p:sp>
        <p:nvSpPr>
          <p:cNvPr id="2" name="Freeform 2"/>
          <p:cNvSpPr/>
          <p:nvPr/>
        </p:nvSpPr>
        <p:spPr>
          <a:xfrm>
            <a:off x="263203" y="2950901"/>
            <a:ext cx="8632166" cy="4536385"/>
          </a:xfrm>
          <a:custGeom>
            <a:avLst/>
            <a:gdLst/>
            <a:ahLst/>
            <a:cxnLst/>
            <a:rect l="l" t="t" r="r" b="b"/>
            <a:pathLst>
              <a:path w="8632166" h="4536385">
                <a:moveTo>
                  <a:pt x="0" y="0"/>
                </a:moveTo>
                <a:lnTo>
                  <a:pt x="8632166" y="0"/>
                </a:lnTo>
                <a:lnTo>
                  <a:pt x="8632166" y="4536385"/>
                </a:lnTo>
                <a:lnTo>
                  <a:pt x="0" y="4536385"/>
                </a:lnTo>
                <a:lnTo>
                  <a:pt x="0" y="0"/>
                </a:lnTo>
                <a:close/>
              </a:path>
            </a:pathLst>
          </a:custGeom>
          <a:blipFill>
            <a:blip r:embed="rId2"/>
            <a:stretch>
              <a:fillRect l="-30682" t="-46273" r="-25133" b="-22360"/>
            </a:stretch>
          </a:blipFill>
        </p:spPr>
      </p:sp>
      <p:grpSp>
        <p:nvGrpSpPr>
          <p:cNvPr id="3" name="Group 3"/>
          <p:cNvGrpSpPr/>
          <p:nvPr/>
        </p:nvGrpSpPr>
        <p:grpSpPr>
          <a:xfrm>
            <a:off x="9144000" y="-364216"/>
            <a:ext cx="10980145" cy="11166618"/>
            <a:chOff x="0" y="0"/>
            <a:chExt cx="2891890" cy="2941002"/>
          </a:xfrm>
        </p:grpSpPr>
        <p:sp>
          <p:nvSpPr>
            <p:cNvPr id="4" name="Freeform 4"/>
            <p:cNvSpPr/>
            <p:nvPr/>
          </p:nvSpPr>
          <p:spPr>
            <a:xfrm>
              <a:off x="0" y="0"/>
              <a:ext cx="2891890" cy="2941002"/>
            </a:xfrm>
            <a:custGeom>
              <a:avLst/>
              <a:gdLst/>
              <a:ahLst/>
              <a:cxnLst/>
              <a:rect l="l" t="t" r="r" b="b"/>
              <a:pathLst>
                <a:path w="2891890" h="2941002">
                  <a:moveTo>
                    <a:pt x="0" y="0"/>
                  </a:moveTo>
                  <a:lnTo>
                    <a:pt x="2891890" y="0"/>
                  </a:lnTo>
                  <a:lnTo>
                    <a:pt x="2891890" y="2941002"/>
                  </a:lnTo>
                  <a:lnTo>
                    <a:pt x="0" y="2941002"/>
                  </a:lnTo>
                  <a:close/>
                </a:path>
              </a:pathLst>
            </a:custGeom>
            <a:solidFill>
              <a:srgbClr val="F86B01"/>
            </a:solidFill>
          </p:spPr>
        </p:sp>
        <p:sp>
          <p:nvSpPr>
            <p:cNvPr id="5" name="TextBox 5"/>
            <p:cNvSpPr txBox="1"/>
            <p:nvPr/>
          </p:nvSpPr>
          <p:spPr>
            <a:xfrm>
              <a:off x="0" y="-38100"/>
              <a:ext cx="2891890" cy="2979102"/>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9408954" y="2950901"/>
            <a:ext cx="8668237" cy="4536385"/>
          </a:xfrm>
          <a:custGeom>
            <a:avLst/>
            <a:gdLst/>
            <a:ahLst/>
            <a:cxnLst/>
            <a:rect l="l" t="t" r="r" b="b"/>
            <a:pathLst>
              <a:path w="8668237" h="4536385">
                <a:moveTo>
                  <a:pt x="0" y="0"/>
                </a:moveTo>
                <a:lnTo>
                  <a:pt x="8668238" y="0"/>
                </a:lnTo>
                <a:lnTo>
                  <a:pt x="8668238" y="4536385"/>
                </a:lnTo>
                <a:lnTo>
                  <a:pt x="0" y="4536385"/>
                </a:lnTo>
                <a:lnTo>
                  <a:pt x="0" y="0"/>
                </a:lnTo>
                <a:close/>
              </a:path>
            </a:pathLst>
          </a:custGeom>
          <a:blipFill>
            <a:blip r:embed="rId3"/>
            <a:stretch>
              <a:fillRect l="-30939" t="-44968" r="-26002" b="-24842"/>
            </a:stretch>
          </a:blipFill>
        </p:spPr>
      </p:sp>
      <p:sp>
        <p:nvSpPr>
          <p:cNvPr id="7" name="TextBox 7"/>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365B6D"/>
                </a:solidFill>
                <a:latin typeface="Montserrat"/>
                <a:ea typeface="Montserrat"/>
                <a:cs typeface="Montserrat"/>
                <a:sym typeface="Montserrat"/>
              </a:rPr>
              <a:t>41</a:t>
            </a:r>
          </a:p>
        </p:txBody>
      </p:sp>
      <p:sp>
        <p:nvSpPr>
          <p:cNvPr id="8" name="TextBox 8"/>
          <p:cNvSpPr txBox="1"/>
          <p:nvPr/>
        </p:nvSpPr>
        <p:spPr>
          <a:xfrm>
            <a:off x="1028700" y="1095375"/>
            <a:ext cx="6322434" cy="1254253"/>
          </a:xfrm>
          <a:prstGeom prst="rect">
            <a:avLst/>
          </a:prstGeom>
        </p:spPr>
        <p:txBody>
          <a:bodyPr lIns="0" tIns="0" rIns="0" bIns="0" rtlCol="0" anchor="t">
            <a:spAutoFit/>
          </a:bodyPr>
          <a:lstStyle/>
          <a:p>
            <a:pPr algn="ctr">
              <a:lnSpc>
                <a:spcPts val="3234"/>
              </a:lnSpc>
            </a:pPr>
            <a:r>
              <a:rPr lang="en-US" sz="3300" b="1" i="1" spc="-194">
                <a:solidFill>
                  <a:srgbClr val="FFFFFF"/>
                </a:solidFill>
                <a:latin typeface="Montserrat Ultra-Bold Italics"/>
                <a:ea typeface="Montserrat Ultra-Bold Italics"/>
                <a:cs typeface="Montserrat Ultra-Bold Italics"/>
                <a:sym typeface="Montserrat Ultra-Bold Italics"/>
              </a:rPr>
              <a:t>HIPÓTESE 1 - VALOR ARRECADADO MENOR QUE A RECEITA DE REFERÊNCIA </a:t>
            </a:r>
          </a:p>
        </p:txBody>
      </p:sp>
      <p:sp>
        <p:nvSpPr>
          <p:cNvPr id="9" name="TextBox 9"/>
          <p:cNvSpPr txBox="1"/>
          <p:nvPr/>
        </p:nvSpPr>
        <p:spPr>
          <a:xfrm>
            <a:off x="10581856" y="1095375"/>
            <a:ext cx="6322434" cy="1254253"/>
          </a:xfrm>
          <a:prstGeom prst="rect">
            <a:avLst/>
          </a:prstGeom>
        </p:spPr>
        <p:txBody>
          <a:bodyPr lIns="0" tIns="0" rIns="0" bIns="0" rtlCol="0" anchor="t">
            <a:spAutoFit/>
          </a:bodyPr>
          <a:lstStyle/>
          <a:p>
            <a:pPr algn="ctr">
              <a:lnSpc>
                <a:spcPts val="3234"/>
              </a:lnSpc>
            </a:pPr>
            <a:r>
              <a:rPr lang="en-US" sz="3300" b="1" i="1" spc="-194">
                <a:solidFill>
                  <a:srgbClr val="F8F8F9"/>
                </a:solidFill>
                <a:latin typeface="Montserrat Ultra-Bold Italics"/>
                <a:ea typeface="Montserrat Ultra-Bold Italics"/>
                <a:cs typeface="Montserrat Ultra-Bold Italics"/>
                <a:sym typeface="Montserrat Ultra-Bold Italics"/>
              </a:rPr>
              <a:t>HIPÓTESE 2 - VALOR ARRECADADO MAIOR QUE A RECEITA DE REFERÊNCIA </a:t>
            </a:r>
          </a:p>
        </p:txBody>
      </p:sp>
      <p:sp>
        <p:nvSpPr>
          <p:cNvPr id="10" name="TextBox 10"/>
          <p:cNvSpPr txBox="1"/>
          <p:nvPr/>
        </p:nvSpPr>
        <p:spPr>
          <a:xfrm>
            <a:off x="645951" y="7470776"/>
            <a:ext cx="7866669" cy="1052829"/>
          </a:xfrm>
          <a:prstGeom prst="rect">
            <a:avLst/>
          </a:prstGeom>
        </p:spPr>
        <p:txBody>
          <a:bodyPr lIns="0" tIns="0" rIns="0" bIns="0" rtlCol="0" anchor="t">
            <a:spAutoFit/>
          </a:bodyPr>
          <a:lstStyle/>
          <a:p>
            <a:pPr algn="ctr">
              <a:lnSpc>
                <a:spcPts val="4370"/>
              </a:lnSpc>
            </a:pPr>
            <a:r>
              <a:rPr lang="en-US" sz="2300" b="1" spc="46">
                <a:solidFill>
                  <a:srgbClr val="FFFFFF"/>
                </a:solidFill>
                <a:latin typeface="Montserrat Bold"/>
                <a:ea typeface="Montserrat Bold"/>
                <a:cs typeface="Montserrat Bold"/>
                <a:sym typeface="Montserrat Bold"/>
              </a:rPr>
              <a:t>O comitê gestor complementará (amarelo) a receita do ente até o valor de referência</a:t>
            </a:r>
          </a:p>
        </p:txBody>
      </p:sp>
      <p:sp>
        <p:nvSpPr>
          <p:cNvPr id="11" name="TextBox 11"/>
          <p:cNvSpPr txBox="1"/>
          <p:nvPr/>
        </p:nvSpPr>
        <p:spPr>
          <a:xfrm>
            <a:off x="9809738" y="7470776"/>
            <a:ext cx="7866669" cy="2225039"/>
          </a:xfrm>
          <a:prstGeom prst="rect">
            <a:avLst/>
          </a:prstGeom>
        </p:spPr>
        <p:txBody>
          <a:bodyPr lIns="0" tIns="0" rIns="0" bIns="0" rtlCol="0" anchor="t">
            <a:spAutoFit/>
          </a:bodyPr>
          <a:lstStyle/>
          <a:p>
            <a:pPr algn="ctr">
              <a:lnSpc>
                <a:spcPts val="4560"/>
              </a:lnSpc>
            </a:pPr>
            <a:r>
              <a:rPr lang="en-US" sz="2400" b="1" spc="48">
                <a:solidFill>
                  <a:srgbClr val="F8F8F9"/>
                </a:solidFill>
                <a:latin typeface="Montserrat Bold"/>
                <a:ea typeface="Montserrat Bold"/>
                <a:cs typeface="Montserrat Bold"/>
                <a:sym typeface="Montserrat Bold"/>
              </a:rPr>
              <a:t>O comitê gestor vai reter o excedente da receita de referência para complementar a receita dos entes que não acalçarem o valor de referência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8F9"/>
        </a:solidFill>
        <a:effectLst/>
      </p:bgPr>
    </p:bg>
    <p:spTree>
      <p:nvGrpSpPr>
        <p:cNvPr id="1" name=""/>
        <p:cNvGrpSpPr/>
        <p:nvPr/>
      </p:nvGrpSpPr>
      <p:grpSpPr>
        <a:xfrm>
          <a:off x="0" y="0"/>
          <a:ext cx="0" cy="0"/>
          <a:chOff x="0" y="0"/>
          <a:chExt cx="0" cy="0"/>
        </a:xfrm>
      </p:grpSpPr>
      <p:sp>
        <p:nvSpPr>
          <p:cNvPr id="2" name="Freeform 2"/>
          <p:cNvSpPr/>
          <p:nvPr/>
        </p:nvSpPr>
        <p:spPr>
          <a:xfrm rot="-10800000">
            <a:off x="10426919"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6976846"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t="-13101" b="-13101"/>
            </a:stretch>
          </a:blipFill>
        </p:spPr>
      </p:sp>
      <p:sp>
        <p:nvSpPr>
          <p:cNvPr id="4" name="Freeform 4"/>
          <p:cNvSpPr/>
          <p:nvPr/>
        </p:nvSpPr>
        <p:spPr>
          <a:xfrm rot="-10800000">
            <a:off x="3531233"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0800000">
            <a:off x="81160"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t="-13101" b="-13101"/>
            </a:stretch>
          </a:blipFill>
        </p:spPr>
      </p:sp>
      <p:grpSp>
        <p:nvGrpSpPr>
          <p:cNvPr id="6" name="Group 6"/>
          <p:cNvGrpSpPr/>
          <p:nvPr/>
        </p:nvGrpSpPr>
        <p:grpSpPr>
          <a:xfrm rot="6150721">
            <a:off x="11367564" y="5904816"/>
            <a:ext cx="13544802" cy="1127911"/>
            <a:chOff x="0" y="0"/>
            <a:chExt cx="18059736" cy="1503881"/>
          </a:xfrm>
        </p:grpSpPr>
        <p:sp>
          <p:nvSpPr>
            <p:cNvPr id="7" name="Freeform 7"/>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4"/>
              <a:stretch>
                <a:fillRect t="-68840" b="-68836"/>
              </a:stretch>
            </a:blipFill>
          </p:spPr>
        </p:sp>
      </p:grpSp>
      <p:grpSp>
        <p:nvGrpSpPr>
          <p:cNvPr id="8" name="Group 8"/>
          <p:cNvGrpSpPr/>
          <p:nvPr/>
        </p:nvGrpSpPr>
        <p:grpSpPr>
          <a:xfrm rot="-4615544">
            <a:off x="10510810" y="5041623"/>
            <a:ext cx="13544802" cy="1127911"/>
            <a:chOff x="0" y="0"/>
            <a:chExt cx="18059736" cy="1503881"/>
          </a:xfrm>
        </p:grpSpPr>
        <p:sp>
          <p:nvSpPr>
            <p:cNvPr id="9" name="Freeform 9"/>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4"/>
              <a:stretch>
                <a:fillRect t="-68840" b="-68836"/>
              </a:stretch>
            </a:blipFill>
          </p:spPr>
        </p:sp>
      </p:grpSp>
      <p:sp>
        <p:nvSpPr>
          <p:cNvPr id="10" name="Freeform 10"/>
          <p:cNvSpPr/>
          <p:nvPr/>
        </p:nvSpPr>
        <p:spPr>
          <a:xfrm rot="-10800000">
            <a:off x="26312155"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0800000">
            <a:off x="22862082"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t="-13101" b="-13101"/>
            </a:stretch>
          </a:blipFill>
        </p:spPr>
      </p:sp>
      <p:sp>
        <p:nvSpPr>
          <p:cNvPr id="12" name="Freeform 12"/>
          <p:cNvSpPr/>
          <p:nvPr/>
        </p:nvSpPr>
        <p:spPr>
          <a:xfrm rot="-10800000">
            <a:off x="19416469"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0800000">
            <a:off x="15966396"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t="-13101" b="-13101"/>
            </a:stretch>
          </a:blipFill>
        </p:spPr>
      </p:sp>
      <p:sp>
        <p:nvSpPr>
          <p:cNvPr id="14" name="TextBox 14"/>
          <p:cNvSpPr txBox="1"/>
          <p:nvPr/>
        </p:nvSpPr>
        <p:spPr>
          <a:xfrm>
            <a:off x="1269355" y="196353"/>
            <a:ext cx="14697041" cy="8918575"/>
          </a:xfrm>
          <a:prstGeom prst="rect">
            <a:avLst/>
          </a:prstGeom>
        </p:spPr>
        <p:txBody>
          <a:bodyPr lIns="0" tIns="0" rIns="0" bIns="0" rtlCol="0" anchor="t">
            <a:spAutoFit/>
          </a:bodyPr>
          <a:lstStyle/>
          <a:p>
            <a:pPr algn="just">
              <a:lnSpc>
                <a:spcPts val="4200"/>
              </a:lnSpc>
            </a:pPr>
            <a:r>
              <a:rPr lang="en-US" sz="3500" spc="70">
                <a:solidFill>
                  <a:srgbClr val="365B6D"/>
                </a:solidFill>
                <a:latin typeface="Montserrat"/>
                <a:ea typeface="Montserrat"/>
                <a:cs typeface="Montserrat"/>
                <a:sym typeface="Montserrat"/>
              </a:rPr>
              <a:t>Cálculo da Receita Média de Referência - (Art. 131)</a:t>
            </a:r>
          </a:p>
          <a:p>
            <a:pPr algn="just">
              <a:lnSpc>
                <a:spcPts val="4200"/>
              </a:lnSpc>
            </a:pPr>
            <a:endParaRPr lang="en-US" sz="3500" spc="70">
              <a:solidFill>
                <a:srgbClr val="365B6D"/>
              </a:solidFill>
              <a:latin typeface="Montserrat"/>
              <a:ea typeface="Montserrat"/>
              <a:cs typeface="Montserrat"/>
              <a:sym typeface="Montserrat"/>
            </a:endParaRPr>
          </a:p>
          <a:p>
            <a:pPr algn="just">
              <a:lnSpc>
                <a:spcPts val="4200"/>
              </a:lnSpc>
            </a:pPr>
            <a:endParaRPr lang="en-US" sz="3500" spc="70">
              <a:solidFill>
                <a:srgbClr val="365B6D"/>
              </a:solidFill>
              <a:latin typeface="Montserrat"/>
              <a:ea typeface="Montserrat"/>
              <a:cs typeface="Montserrat"/>
              <a:sym typeface="Montserrat"/>
            </a:endParaRPr>
          </a:p>
          <a:p>
            <a:pPr algn="just">
              <a:lnSpc>
                <a:spcPts val="4200"/>
              </a:lnSpc>
            </a:pPr>
            <a:r>
              <a:rPr lang="en-US" sz="3500" b="1" spc="70">
                <a:solidFill>
                  <a:srgbClr val="365B6D"/>
                </a:solidFill>
                <a:latin typeface="Montserrat Ultra-Bold"/>
                <a:ea typeface="Montserrat Ultra-Bold"/>
                <a:cs typeface="Montserrat Ultra-Bold"/>
                <a:sym typeface="Montserrat Ultra-Bold"/>
              </a:rPr>
              <a:t>O art. 131 detalha que receitas entram no cálculo da “Receita Média de Referência” para cada ente. Em resumo:</a:t>
            </a:r>
          </a:p>
          <a:p>
            <a:pPr algn="just">
              <a:lnSpc>
                <a:spcPts val="4200"/>
              </a:lnSpc>
            </a:pPr>
            <a:endParaRPr lang="en-US" sz="3500" b="1" spc="70">
              <a:solidFill>
                <a:srgbClr val="365B6D"/>
              </a:solidFill>
              <a:latin typeface="Montserrat Ultra-Bold"/>
              <a:ea typeface="Montserrat Ultra-Bold"/>
              <a:cs typeface="Montserrat Ultra-Bold"/>
              <a:sym typeface="Montserrat Ultra-Bold"/>
            </a:endParaRPr>
          </a:p>
          <a:p>
            <a:pPr marL="755651" lvl="1" indent="-377825" algn="just">
              <a:lnSpc>
                <a:spcPts val="4200"/>
              </a:lnSpc>
              <a:buFont typeface="Arial"/>
              <a:buChar char="•"/>
            </a:pPr>
            <a:r>
              <a:rPr lang="en-US" sz="3500" b="1" spc="70">
                <a:solidFill>
                  <a:srgbClr val="365B6D"/>
                </a:solidFill>
                <a:latin typeface="Montserrat Ultra-Bold"/>
                <a:ea typeface="Montserrat Ultra-Bold"/>
                <a:cs typeface="Montserrat Ultra-Bold"/>
                <a:sym typeface="Montserrat Ultra-Bold"/>
              </a:rPr>
              <a:t> Para os Municípios (inciso III do caput)</a:t>
            </a:r>
          </a:p>
          <a:p>
            <a:pPr algn="just">
              <a:lnSpc>
                <a:spcPts val="4200"/>
              </a:lnSpc>
            </a:pPr>
            <a:endParaRPr lang="en-US" sz="3500" b="1" spc="70">
              <a:solidFill>
                <a:srgbClr val="365B6D"/>
              </a:solidFill>
              <a:latin typeface="Montserrat Ultra-Bold"/>
              <a:ea typeface="Montserrat Ultra-Bold"/>
              <a:cs typeface="Montserrat Ultra-Bold"/>
              <a:sym typeface="Montserrat Ultra-Bold"/>
            </a:endParaRPr>
          </a:p>
          <a:p>
            <a:pPr algn="just">
              <a:lnSpc>
                <a:spcPts val="4200"/>
              </a:lnSpc>
            </a:pPr>
            <a:endParaRPr lang="en-US" sz="3500" b="1" spc="70">
              <a:solidFill>
                <a:srgbClr val="365B6D"/>
              </a:solidFill>
              <a:latin typeface="Montserrat Ultra-Bold"/>
              <a:ea typeface="Montserrat Ultra-Bold"/>
              <a:cs typeface="Montserrat Ultra-Bold"/>
              <a:sym typeface="Montserrat Ultra-Bold"/>
            </a:endParaRPr>
          </a:p>
          <a:p>
            <a:pPr marL="755651" lvl="1" indent="-377825" algn="just">
              <a:lnSpc>
                <a:spcPts val="4200"/>
              </a:lnSpc>
              <a:buAutoNum type="arabicPeriod"/>
            </a:pPr>
            <a:r>
              <a:rPr lang="en-US" sz="3500" spc="70">
                <a:solidFill>
                  <a:srgbClr val="365B6D"/>
                </a:solidFill>
                <a:latin typeface="Montserrat"/>
                <a:ea typeface="Montserrat"/>
                <a:cs typeface="Montserrat"/>
                <a:sym typeface="Montserrat"/>
              </a:rPr>
              <a:t>Arrecadação do ISS </a:t>
            </a:r>
          </a:p>
          <a:p>
            <a:pPr marL="755651" lvl="1" indent="-377825" algn="just">
              <a:lnSpc>
                <a:spcPts val="4200"/>
              </a:lnSpc>
              <a:buAutoNum type="arabicPeriod"/>
            </a:pPr>
            <a:r>
              <a:rPr lang="en-US" sz="3500" spc="70">
                <a:solidFill>
                  <a:srgbClr val="365B6D"/>
                </a:solidFill>
                <a:latin typeface="Montserrat"/>
                <a:ea typeface="Montserrat"/>
                <a:cs typeface="Montserrat"/>
                <a:sym typeface="Montserrat"/>
              </a:rPr>
              <a:t>Arrecadação Simples Nacional </a:t>
            </a:r>
          </a:p>
          <a:p>
            <a:pPr marL="755651" lvl="1" indent="-377825" algn="just">
              <a:lnSpc>
                <a:spcPts val="4200"/>
              </a:lnSpc>
              <a:buAutoNum type="arabicPeriod"/>
            </a:pPr>
            <a:r>
              <a:rPr lang="en-US" sz="3500" spc="70">
                <a:solidFill>
                  <a:srgbClr val="365B6D"/>
                </a:solidFill>
                <a:latin typeface="Montserrat"/>
                <a:ea typeface="Montserrat"/>
                <a:cs typeface="Montserrat"/>
                <a:sym typeface="Montserrat"/>
              </a:rPr>
              <a:t>Transferências, ICMS cota parte</a:t>
            </a:r>
          </a:p>
          <a:p>
            <a:pPr algn="just">
              <a:lnSpc>
                <a:spcPts val="4200"/>
              </a:lnSpc>
            </a:pPr>
            <a:endParaRPr lang="en-US" sz="3500" spc="70">
              <a:solidFill>
                <a:srgbClr val="365B6D"/>
              </a:solidFill>
              <a:latin typeface="Montserrat"/>
              <a:ea typeface="Montserrat"/>
              <a:cs typeface="Montserrat"/>
              <a:sym typeface="Montserrat"/>
            </a:endParaRPr>
          </a:p>
          <a:p>
            <a:pPr algn="just">
              <a:lnSpc>
                <a:spcPts val="4200"/>
              </a:lnSpc>
            </a:pPr>
            <a:endParaRPr lang="en-US" sz="3500" spc="70">
              <a:solidFill>
                <a:srgbClr val="365B6D"/>
              </a:solidFill>
              <a:latin typeface="Montserrat"/>
              <a:ea typeface="Montserrat"/>
              <a:cs typeface="Montserrat"/>
              <a:sym typeface="Montserrat"/>
            </a:endParaRPr>
          </a:p>
          <a:p>
            <a:pPr algn="just">
              <a:lnSpc>
                <a:spcPts val="4200"/>
              </a:lnSpc>
            </a:pPr>
            <a:r>
              <a:rPr lang="en-US" sz="3500" b="1" spc="-206">
                <a:solidFill>
                  <a:srgbClr val="365B6D"/>
                </a:solidFill>
                <a:latin typeface="Montserrat Bold"/>
                <a:ea typeface="Montserrat Bold"/>
                <a:cs typeface="Montserrat Bold"/>
                <a:sym typeface="Montserrat Bold"/>
              </a:rPr>
              <a:t>OBS.</a:t>
            </a:r>
            <a:r>
              <a:rPr lang="en-US" sz="3500" i="1" spc="-206">
                <a:solidFill>
                  <a:srgbClr val="365B6D"/>
                </a:solidFill>
                <a:latin typeface="Montserrat Italics"/>
                <a:ea typeface="Montserrat Italics"/>
                <a:cs typeface="Montserrat Italics"/>
                <a:sym typeface="Montserrat Italics"/>
              </a:rPr>
              <a:t> VALORES INSCRITOS OU NÃO EM DÍVIDA ATIVA, COM JUROS E MULTAS (TODA A ARRECADAÇÃO EFETIVAMENTE PERCEBIDA).</a:t>
            </a:r>
          </a:p>
          <a:p>
            <a:pPr algn="just">
              <a:lnSpc>
                <a:spcPts val="1750"/>
              </a:lnSpc>
            </a:pPr>
            <a:endParaRPr lang="en-US" sz="3500" i="1" spc="-206">
              <a:solidFill>
                <a:srgbClr val="365B6D"/>
              </a:solidFill>
              <a:latin typeface="Montserrat Italics"/>
              <a:ea typeface="Montserrat Italics"/>
              <a:cs typeface="Montserrat Italics"/>
              <a:sym typeface="Montserrat Italics"/>
            </a:endParaRPr>
          </a:p>
        </p:txBody>
      </p:sp>
      <p:sp>
        <p:nvSpPr>
          <p:cNvPr id="15" name="TextBox 15"/>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F7F7F7"/>
                </a:solidFill>
                <a:latin typeface="Montserrat"/>
                <a:ea typeface="Montserrat"/>
                <a:cs typeface="Montserrat"/>
                <a:sym typeface="Montserrat"/>
              </a:rPr>
              <a:t>42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6B01"/>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289DD2">
              <a:alpha val="4706"/>
            </a:srgbClr>
          </a:solidFill>
        </p:spPr>
      </p:sp>
      <p:sp>
        <p:nvSpPr>
          <p:cNvPr id="3" name="Freeform 3"/>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28700" y="9591065"/>
            <a:ext cx="16230600" cy="1351653"/>
          </a:xfrm>
          <a:prstGeom prst="rect">
            <a:avLst/>
          </a:prstGeom>
          <a:solidFill>
            <a:srgbClr val="132A4E"/>
          </a:solidFill>
        </p:spPr>
      </p:sp>
      <p:sp>
        <p:nvSpPr>
          <p:cNvPr id="5" name="AutoShape 5"/>
          <p:cNvSpPr/>
          <p:nvPr/>
        </p:nvSpPr>
        <p:spPr>
          <a:xfrm>
            <a:off x="1028700" y="-675827"/>
            <a:ext cx="16230600" cy="1351653"/>
          </a:xfrm>
          <a:prstGeom prst="rect">
            <a:avLst/>
          </a:prstGeom>
          <a:solidFill>
            <a:srgbClr val="132A4E"/>
          </a:solidFill>
        </p:spPr>
      </p:sp>
      <p:sp>
        <p:nvSpPr>
          <p:cNvPr id="6" name="Freeform 6"/>
          <p:cNvSpPr/>
          <p:nvPr/>
        </p:nvSpPr>
        <p:spPr>
          <a:xfrm>
            <a:off x="1606812" y="2130804"/>
            <a:ext cx="14255142" cy="7891239"/>
          </a:xfrm>
          <a:custGeom>
            <a:avLst/>
            <a:gdLst/>
            <a:ahLst/>
            <a:cxnLst/>
            <a:rect l="l" t="t" r="r" b="b"/>
            <a:pathLst>
              <a:path w="14255142" h="7891239">
                <a:moveTo>
                  <a:pt x="0" y="0"/>
                </a:moveTo>
                <a:lnTo>
                  <a:pt x="14255141" y="0"/>
                </a:lnTo>
                <a:lnTo>
                  <a:pt x="14255141" y="7891239"/>
                </a:lnTo>
                <a:lnTo>
                  <a:pt x="0" y="7891239"/>
                </a:lnTo>
                <a:lnTo>
                  <a:pt x="0" y="0"/>
                </a:lnTo>
                <a:close/>
              </a:path>
            </a:pathLst>
          </a:custGeom>
          <a:blipFill>
            <a:blip r:embed="rId4"/>
            <a:stretch>
              <a:fillRect/>
            </a:stretch>
          </a:blipFill>
        </p:spPr>
      </p:sp>
      <p:sp>
        <p:nvSpPr>
          <p:cNvPr id="7" name="TextBox 7"/>
          <p:cNvSpPr txBox="1"/>
          <p:nvPr/>
        </p:nvSpPr>
        <p:spPr>
          <a:xfrm>
            <a:off x="3846274" y="1239243"/>
            <a:ext cx="9290646" cy="596546"/>
          </a:xfrm>
          <a:prstGeom prst="rect">
            <a:avLst/>
          </a:prstGeom>
        </p:spPr>
        <p:txBody>
          <a:bodyPr lIns="0" tIns="0" rIns="0" bIns="0" rtlCol="0" anchor="t">
            <a:spAutoFit/>
          </a:bodyPr>
          <a:lstStyle/>
          <a:p>
            <a:pPr algn="ctr">
              <a:lnSpc>
                <a:spcPts val="4813"/>
              </a:lnSpc>
              <a:spcBef>
                <a:spcPct val="0"/>
              </a:spcBef>
            </a:pPr>
            <a:r>
              <a:rPr lang="en-US" sz="3487" spc="69">
                <a:solidFill>
                  <a:srgbClr val="132A4E"/>
                </a:solidFill>
                <a:latin typeface="Montserrat"/>
                <a:ea typeface="Montserrat"/>
                <a:cs typeface="Montserrat"/>
                <a:sym typeface="Montserrat"/>
              </a:rPr>
              <a:t>TRANSIÇÃO DE ORIGEM PARA DESTINO</a:t>
            </a:r>
          </a:p>
        </p:txBody>
      </p:sp>
      <p:sp>
        <p:nvSpPr>
          <p:cNvPr id="8" name="TextBox 8"/>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365B6D"/>
                </a:solidFill>
                <a:latin typeface="Montserrat"/>
                <a:ea typeface="Montserrat"/>
                <a:cs typeface="Montserrat"/>
                <a:sym typeface="Montserrat"/>
              </a:rPr>
              <a:t>43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6B01"/>
        </a:solidFill>
        <a:effectLst/>
      </p:bgPr>
    </p:bg>
    <p:spTree>
      <p:nvGrpSpPr>
        <p:cNvPr id="1" name=""/>
        <p:cNvGrpSpPr/>
        <p:nvPr/>
      </p:nvGrpSpPr>
      <p:grpSpPr>
        <a:xfrm>
          <a:off x="0" y="0"/>
          <a:ext cx="0" cy="0"/>
          <a:chOff x="0" y="0"/>
          <a:chExt cx="0" cy="0"/>
        </a:xfrm>
      </p:grpSpPr>
      <p:sp>
        <p:nvSpPr>
          <p:cNvPr id="2" name="TextBox 2"/>
          <p:cNvSpPr txBox="1"/>
          <p:nvPr/>
        </p:nvSpPr>
        <p:spPr>
          <a:xfrm>
            <a:off x="1028700" y="2499414"/>
            <a:ext cx="16490156" cy="985266"/>
          </a:xfrm>
          <a:prstGeom prst="rect">
            <a:avLst/>
          </a:prstGeom>
        </p:spPr>
        <p:txBody>
          <a:bodyPr lIns="0" tIns="0" rIns="0" bIns="0" rtlCol="0" anchor="t">
            <a:spAutoFit/>
          </a:bodyPr>
          <a:lstStyle/>
          <a:p>
            <a:pPr algn="l">
              <a:lnSpc>
                <a:spcPts val="3822"/>
              </a:lnSpc>
            </a:pPr>
            <a:r>
              <a:rPr lang="en-US" sz="3900" b="1" spc="78">
                <a:solidFill>
                  <a:srgbClr val="F7F7F7"/>
                </a:solidFill>
                <a:latin typeface="Montserrat Bold"/>
                <a:ea typeface="Montserrat Bold"/>
                <a:cs typeface="Montserrat Bold"/>
                <a:sym typeface="Montserrat Bold"/>
              </a:rPr>
              <a:t>Linha do Tempo Única – Transição ISS → IBS &amp; Regra de Retenção (Seguro-Receita)</a:t>
            </a:r>
          </a:p>
        </p:txBody>
      </p:sp>
      <p:sp>
        <p:nvSpPr>
          <p:cNvPr id="3" name="AutoShape 3"/>
          <p:cNvSpPr/>
          <p:nvPr/>
        </p:nvSpPr>
        <p:spPr>
          <a:xfrm rot="-1753206">
            <a:off x="-1113304" y="4354356"/>
            <a:ext cx="25783492" cy="9586163"/>
          </a:xfrm>
          <a:prstGeom prst="rect">
            <a:avLst/>
          </a:prstGeom>
          <a:solidFill>
            <a:srgbClr val="365B6D">
              <a:alpha val="4706"/>
            </a:srgbClr>
          </a:solidFill>
        </p:spPr>
      </p:sp>
      <p:sp>
        <p:nvSpPr>
          <p:cNvPr id="4" name="Freeform 4"/>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AutoShape 5"/>
          <p:cNvSpPr/>
          <p:nvPr/>
        </p:nvSpPr>
        <p:spPr>
          <a:xfrm>
            <a:off x="1028700" y="9591065"/>
            <a:ext cx="16230600" cy="1351653"/>
          </a:xfrm>
          <a:prstGeom prst="rect">
            <a:avLst/>
          </a:prstGeom>
          <a:solidFill>
            <a:srgbClr val="132A4E"/>
          </a:solidFill>
        </p:spPr>
      </p:sp>
      <p:sp>
        <p:nvSpPr>
          <p:cNvPr id="6" name="AutoShape 6"/>
          <p:cNvSpPr/>
          <p:nvPr/>
        </p:nvSpPr>
        <p:spPr>
          <a:xfrm>
            <a:off x="1028700" y="-675827"/>
            <a:ext cx="16230600" cy="1351653"/>
          </a:xfrm>
          <a:prstGeom prst="rect">
            <a:avLst/>
          </a:prstGeom>
          <a:solidFill>
            <a:srgbClr val="132A4E"/>
          </a:solidFill>
        </p:spPr>
      </p:sp>
      <p:sp>
        <p:nvSpPr>
          <p:cNvPr id="7" name="Freeform 7"/>
          <p:cNvSpPr/>
          <p:nvPr/>
        </p:nvSpPr>
        <p:spPr>
          <a:xfrm>
            <a:off x="681345" y="4252493"/>
            <a:ext cx="16837512" cy="4116353"/>
          </a:xfrm>
          <a:custGeom>
            <a:avLst/>
            <a:gdLst/>
            <a:ahLst/>
            <a:cxnLst/>
            <a:rect l="l" t="t" r="r" b="b"/>
            <a:pathLst>
              <a:path w="16837512" h="4116353">
                <a:moveTo>
                  <a:pt x="0" y="0"/>
                </a:moveTo>
                <a:lnTo>
                  <a:pt x="16837511" y="0"/>
                </a:lnTo>
                <a:lnTo>
                  <a:pt x="16837511" y="4116353"/>
                </a:lnTo>
                <a:lnTo>
                  <a:pt x="0" y="4116353"/>
                </a:lnTo>
                <a:lnTo>
                  <a:pt x="0" y="0"/>
                </a:lnTo>
                <a:close/>
              </a:path>
            </a:pathLst>
          </a:custGeom>
          <a:blipFill>
            <a:blip r:embed="rId4"/>
            <a:stretch>
              <a:fillRect/>
            </a:stretch>
          </a:blipFill>
        </p:spPr>
      </p:sp>
      <p:sp>
        <p:nvSpPr>
          <p:cNvPr id="8" name="TextBox 8"/>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F7F7F7"/>
                </a:solidFill>
                <a:latin typeface="Montserrat"/>
                <a:ea typeface="Montserrat"/>
                <a:cs typeface="Montserrat"/>
                <a:sym typeface="Montserrat"/>
              </a:rPr>
              <a:t>44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TextBox 4"/>
          <p:cNvSpPr txBox="1"/>
          <p:nvPr/>
        </p:nvSpPr>
        <p:spPr>
          <a:xfrm>
            <a:off x="1575159" y="3048000"/>
            <a:ext cx="11061150" cy="2095500"/>
          </a:xfrm>
          <a:prstGeom prst="rect">
            <a:avLst/>
          </a:prstGeom>
        </p:spPr>
        <p:txBody>
          <a:bodyPr lIns="0" tIns="0" rIns="0" bIns="0" rtlCol="0" anchor="t">
            <a:spAutoFit/>
          </a:bodyPr>
          <a:lstStyle/>
          <a:p>
            <a:pPr algn="l">
              <a:lnSpc>
                <a:spcPts val="8280"/>
              </a:lnSpc>
            </a:pPr>
            <a:r>
              <a:rPr lang="en-US" sz="6900" b="1">
                <a:solidFill>
                  <a:srgbClr val="FFFEFE"/>
                </a:solidFill>
                <a:latin typeface="Montserrat Bold"/>
                <a:ea typeface="Montserrat Bold"/>
                <a:cs typeface="Montserrat Bold"/>
                <a:sym typeface="Montserrat Bold"/>
              </a:rPr>
              <a:t>AÇÕES DE URGÊNCIA</a:t>
            </a:r>
          </a:p>
          <a:p>
            <a:pPr algn="l">
              <a:lnSpc>
                <a:spcPts val="8280"/>
              </a:lnSpc>
            </a:pPr>
            <a:r>
              <a:rPr lang="en-US" sz="6900" b="1">
                <a:solidFill>
                  <a:srgbClr val="FFFEFE"/>
                </a:solidFill>
                <a:latin typeface="Montserrat Bold"/>
                <a:ea typeface="Montserrat Bold"/>
                <a:cs typeface="Montserrat Bold"/>
                <a:sym typeface="Montserrat Bold"/>
              </a:rPr>
              <a:t>DOS MUNICÍPIOS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937" r="-129479"/>
            </a:stretch>
          </a:blipFill>
        </p:spPr>
      </p:sp>
      <p:sp>
        <p:nvSpPr>
          <p:cNvPr id="3" name="AutoShape 3"/>
          <p:cNvSpPr/>
          <p:nvPr/>
        </p:nvSpPr>
        <p:spPr>
          <a:xfrm rot="-7020778">
            <a:off x="-6402716" y="821505"/>
            <a:ext cx="16230600" cy="10441156"/>
          </a:xfrm>
          <a:prstGeom prst="rect">
            <a:avLst/>
          </a:prstGeom>
          <a:solidFill>
            <a:srgbClr val="213559"/>
          </a:solidFill>
        </p:spPr>
      </p:sp>
      <p:sp>
        <p:nvSpPr>
          <p:cNvPr id="4" name="AutoShape 4"/>
          <p:cNvSpPr/>
          <p:nvPr/>
        </p:nvSpPr>
        <p:spPr>
          <a:xfrm rot="-7020778">
            <a:off x="-7861675" y="821505"/>
            <a:ext cx="16230600" cy="10441156"/>
          </a:xfrm>
          <a:prstGeom prst="rect">
            <a:avLst/>
          </a:prstGeom>
          <a:solidFill>
            <a:srgbClr val="263F6B"/>
          </a:solidFill>
        </p:spPr>
      </p:sp>
      <p:sp>
        <p:nvSpPr>
          <p:cNvPr id="5" name="Freeform 5"/>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AutoShape 7"/>
          <p:cNvSpPr/>
          <p:nvPr/>
        </p:nvSpPr>
        <p:spPr>
          <a:xfrm>
            <a:off x="-1536273" y="4580698"/>
            <a:ext cx="5244233" cy="0"/>
          </a:xfrm>
          <a:prstGeom prst="line">
            <a:avLst/>
          </a:prstGeom>
          <a:ln w="19050" cap="rnd">
            <a:solidFill>
              <a:srgbClr val="FFFFFF"/>
            </a:solidFill>
            <a:prstDash val="solid"/>
            <a:headEnd type="none" w="sm" len="sm"/>
            <a:tailEnd type="none" w="sm" len="sm"/>
          </a:ln>
        </p:spPr>
      </p:sp>
      <p:sp>
        <p:nvSpPr>
          <p:cNvPr id="8" name="AutoShape 8"/>
          <p:cNvSpPr/>
          <p:nvPr/>
        </p:nvSpPr>
        <p:spPr>
          <a:xfrm>
            <a:off x="-3516288" y="3712270"/>
            <a:ext cx="5720180" cy="0"/>
          </a:xfrm>
          <a:prstGeom prst="line">
            <a:avLst/>
          </a:prstGeom>
          <a:ln w="19050" cap="rnd">
            <a:solidFill>
              <a:srgbClr val="FFFFFF"/>
            </a:solidFill>
            <a:prstDash val="solid"/>
            <a:headEnd type="none" w="sm" len="sm"/>
            <a:tailEnd type="none" w="sm" len="sm"/>
          </a:ln>
        </p:spPr>
      </p:sp>
      <p:sp>
        <p:nvSpPr>
          <p:cNvPr id="9" name="AutoShape 9"/>
          <p:cNvSpPr/>
          <p:nvPr/>
        </p:nvSpPr>
        <p:spPr>
          <a:xfrm>
            <a:off x="3066191" y="2823187"/>
            <a:ext cx="930938" cy="0"/>
          </a:xfrm>
          <a:prstGeom prst="line">
            <a:avLst/>
          </a:prstGeom>
          <a:ln w="19050" cap="rnd">
            <a:solidFill>
              <a:srgbClr val="FFFFFF"/>
            </a:solidFill>
            <a:prstDash val="solid"/>
            <a:headEnd type="none" w="sm" len="sm"/>
            <a:tailEnd type="none" w="sm" len="sm"/>
          </a:ln>
        </p:spPr>
      </p:sp>
      <p:sp>
        <p:nvSpPr>
          <p:cNvPr id="10" name="AutoShape 10"/>
          <p:cNvSpPr/>
          <p:nvPr/>
        </p:nvSpPr>
        <p:spPr>
          <a:xfrm>
            <a:off x="628699" y="2392260"/>
            <a:ext cx="1291530" cy="0"/>
          </a:xfrm>
          <a:prstGeom prst="line">
            <a:avLst/>
          </a:prstGeom>
          <a:ln w="19050" cap="rnd">
            <a:solidFill>
              <a:srgbClr val="FFFFFF"/>
            </a:solidFill>
            <a:prstDash val="solid"/>
            <a:headEnd type="none" w="sm" len="sm"/>
            <a:tailEnd type="none" w="sm" len="sm"/>
          </a:ln>
        </p:spPr>
      </p:sp>
      <p:sp>
        <p:nvSpPr>
          <p:cNvPr id="11" name="Freeform 11"/>
          <p:cNvSpPr/>
          <p:nvPr/>
        </p:nvSpPr>
        <p:spPr>
          <a:xfrm>
            <a:off x="230255" y="2401785"/>
            <a:ext cx="5431624" cy="2915245"/>
          </a:xfrm>
          <a:custGeom>
            <a:avLst/>
            <a:gdLst/>
            <a:ahLst/>
            <a:cxnLst/>
            <a:rect l="l" t="t" r="r" b="b"/>
            <a:pathLst>
              <a:path w="5431624" h="2915245">
                <a:moveTo>
                  <a:pt x="0" y="0"/>
                </a:moveTo>
                <a:lnTo>
                  <a:pt x="5431624" y="0"/>
                </a:lnTo>
                <a:lnTo>
                  <a:pt x="5431624" y="2915245"/>
                </a:lnTo>
                <a:lnTo>
                  <a:pt x="0" y="2915245"/>
                </a:lnTo>
                <a:lnTo>
                  <a:pt x="0" y="0"/>
                </a:lnTo>
                <a:close/>
              </a:path>
            </a:pathLst>
          </a:custGeom>
          <a:blipFill>
            <a:blip r:embed="rId5"/>
            <a:stretch>
              <a:fillRect l="-160885"/>
            </a:stretch>
          </a:blipFill>
        </p:spPr>
      </p:sp>
      <p:sp>
        <p:nvSpPr>
          <p:cNvPr id="12" name="Freeform 12"/>
          <p:cNvSpPr/>
          <p:nvPr/>
        </p:nvSpPr>
        <p:spPr>
          <a:xfrm>
            <a:off x="14901289" y="1323715"/>
            <a:ext cx="3386711" cy="2617645"/>
          </a:xfrm>
          <a:custGeom>
            <a:avLst/>
            <a:gdLst/>
            <a:ahLst/>
            <a:cxnLst/>
            <a:rect l="l" t="t" r="r" b="b"/>
            <a:pathLst>
              <a:path w="3386711" h="2617645">
                <a:moveTo>
                  <a:pt x="0" y="0"/>
                </a:moveTo>
                <a:lnTo>
                  <a:pt x="3386711" y="0"/>
                </a:lnTo>
                <a:lnTo>
                  <a:pt x="3386711" y="2617645"/>
                </a:lnTo>
                <a:lnTo>
                  <a:pt x="0" y="2617645"/>
                </a:lnTo>
                <a:lnTo>
                  <a:pt x="0" y="0"/>
                </a:lnTo>
                <a:close/>
              </a:path>
            </a:pathLst>
          </a:custGeom>
          <a:blipFill>
            <a:blip r:embed="rId6"/>
            <a:stretch>
              <a:fillRect/>
            </a:stretch>
          </a:blipFill>
        </p:spPr>
      </p:sp>
      <p:sp>
        <p:nvSpPr>
          <p:cNvPr id="13" name="Freeform 13"/>
          <p:cNvSpPr/>
          <p:nvPr/>
        </p:nvSpPr>
        <p:spPr>
          <a:xfrm>
            <a:off x="3066191" y="6820228"/>
            <a:ext cx="2811860" cy="3012707"/>
          </a:xfrm>
          <a:custGeom>
            <a:avLst/>
            <a:gdLst/>
            <a:ahLst/>
            <a:cxnLst/>
            <a:rect l="l" t="t" r="r" b="b"/>
            <a:pathLst>
              <a:path w="2811860" h="3012707">
                <a:moveTo>
                  <a:pt x="0" y="0"/>
                </a:moveTo>
                <a:lnTo>
                  <a:pt x="2811860" y="0"/>
                </a:lnTo>
                <a:lnTo>
                  <a:pt x="2811860" y="3012707"/>
                </a:lnTo>
                <a:lnTo>
                  <a:pt x="0" y="3012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FFFFFF"/>
                </a:solidFill>
                <a:latin typeface="Canva Sans"/>
                <a:ea typeface="Canva Sans"/>
                <a:cs typeface="Canva Sans"/>
                <a:sym typeface="Canva Sans"/>
              </a:rPr>
              <a:t>46</a:t>
            </a:r>
          </a:p>
        </p:txBody>
      </p:sp>
      <p:sp>
        <p:nvSpPr>
          <p:cNvPr id="15" name="TextBox 15"/>
          <p:cNvSpPr txBox="1"/>
          <p:nvPr/>
        </p:nvSpPr>
        <p:spPr>
          <a:xfrm>
            <a:off x="3265788" y="427412"/>
            <a:ext cx="14290871" cy="1725931"/>
          </a:xfrm>
          <a:prstGeom prst="rect">
            <a:avLst/>
          </a:prstGeom>
        </p:spPr>
        <p:txBody>
          <a:bodyPr lIns="0" tIns="0" rIns="0" bIns="0" rtlCol="0" anchor="t">
            <a:spAutoFit/>
          </a:bodyPr>
          <a:lstStyle/>
          <a:p>
            <a:pPr algn="ctr">
              <a:lnSpc>
                <a:spcPts val="4619"/>
              </a:lnSpc>
              <a:spcBef>
                <a:spcPct val="0"/>
              </a:spcBef>
            </a:pPr>
            <a:r>
              <a:rPr lang="en-US" sz="3299" b="1">
                <a:solidFill>
                  <a:srgbClr val="FFFFFF"/>
                </a:solidFill>
                <a:latin typeface="Montserrat Bold"/>
                <a:ea typeface="Montserrat Bold"/>
                <a:cs typeface="Montserrat Bold"/>
                <a:sym typeface="Montserrat Bold"/>
              </a:rPr>
              <a:t>INTEGRAÇÃO OBRIGATÓRIA AO EMISSOR NACIONAL ATÉ 1º DE JANEIRO DE 2026 — DESCUMPRIMENTO CANCELARIA AS TRANSFERÊNCIAS VOLUNTÁRIAS - ART. 62 - LC 214/25</a:t>
            </a:r>
          </a:p>
        </p:txBody>
      </p:sp>
      <p:sp>
        <p:nvSpPr>
          <p:cNvPr id="16" name="TextBox 16"/>
          <p:cNvSpPr txBox="1"/>
          <p:nvPr/>
        </p:nvSpPr>
        <p:spPr>
          <a:xfrm>
            <a:off x="3066191" y="7785244"/>
            <a:ext cx="2811860" cy="1044575"/>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Montserrat"/>
                <a:ea typeface="Montserrat"/>
                <a:cs typeface="Montserrat"/>
                <a:sym typeface="Montserrat"/>
              </a:rPr>
              <a:t>DECISÃO DEVE SER TOMADA E DIVULGADA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Freeform 4"/>
          <p:cNvSpPr/>
          <p:nvPr/>
        </p:nvSpPr>
        <p:spPr>
          <a:xfrm>
            <a:off x="16901160" y="1028700"/>
            <a:ext cx="603370" cy="603370"/>
          </a:xfrm>
          <a:custGeom>
            <a:avLst/>
            <a:gdLst/>
            <a:ahLst/>
            <a:cxnLst/>
            <a:rect l="l" t="t" r="r" b="b"/>
            <a:pathLst>
              <a:path w="603370" h="603370">
                <a:moveTo>
                  <a:pt x="0" y="0"/>
                </a:moveTo>
                <a:lnTo>
                  <a:pt x="603370" y="0"/>
                </a:lnTo>
                <a:lnTo>
                  <a:pt x="603370" y="603370"/>
                </a:lnTo>
                <a:lnTo>
                  <a:pt x="0" y="603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7968233" y="1979883"/>
            <a:ext cx="9865726" cy="7278417"/>
            <a:chOff x="0" y="0"/>
            <a:chExt cx="15086321" cy="11129899"/>
          </a:xfrm>
        </p:grpSpPr>
        <p:sp>
          <p:nvSpPr>
            <p:cNvPr id="6" name="Freeform 6"/>
            <p:cNvSpPr/>
            <p:nvPr/>
          </p:nvSpPr>
          <p:spPr>
            <a:xfrm>
              <a:off x="0" y="0"/>
              <a:ext cx="15086330" cy="11129899"/>
            </a:xfrm>
            <a:custGeom>
              <a:avLst/>
              <a:gdLst/>
              <a:ahLst/>
              <a:cxnLst/>
              <a:rect l="l" t="t" r="r" b="b"/>
              <a:pathLst>
                <a:path w="15086330" h="11129899">
                  <a:moveTo>
                    <a:pt x="0" y="0"/>
                  </a:moveTo>
                  <a:lnTo>
                    <a:pt x="15086330" y="0"/>
                  </a:lnTo>
                  <a:lnTo>
                    <a:pt x="15086330" y="11129899"/>
                  </a:lnTo>
                  <a:lnTo>
                    <a:pt x="0" y="11129899"/>
                  </a:lnTo>
                  <a:lnTo>
                    <a:pt x="0" y="0"/>
                  </a:lnTo>
                  <a:close/>
                </a:path>
              </a:pathLst>
            </a:custGeom>
            <a:blipFill>
              <a:blip r:embed="rId5"/>
              <a:stretch>
                <a:fillRect l="-5273" r="-5273"/>
              </a:stretch>
            </a:blipFill>
          </p:spPr>
        </p:sp>
      </p:grpSp>
      <p:grpSp>
        <p:nvGrpSpPr>
          <p:cNvPr id="7" name="Group 7"/>
          <p:cNvGrpSpPr/>
          <p:nvPr/>
        </p:nvGrpSpPr>
        <p:grpSpPr>
          <a:xfrm>
            <a:off x="0" y="123570"/>
            <a:ext cx="9865726" cy="3712625"/>
            <a:chOff x="0" y="0"/>
            <a:chExt cx="15086321" cy="5677215"/>
          </a:xfrm>
        </p:grpSpPr>
        <p:sp>
          <p:nvSpPr>
            <p:cNvPr id="8" name="Freeform 8"/>
            <p:cNvSpPr/>
            <p:nvPr/>
          </p:nvSpPr>
          <p:spPr>
            <a:xfrm>
              <a:off x="0" y="0"/>
              <a:ext cx="15086330" cy="5677215"/>
            </a:xfrm>
            <a:custGeom>
              <a:avLst/>
              <a:gdLst/>
              <a:ahLst/>
              <a:cxnLst/>
              <a:rect l="l" t="t" r="r" b="b"/>
              <a:pathLst>
                <a:path w="15086330" h="5677215">
                  <a:moveTo>
                    <a:pt x="0" y="0"/>
                  </a:moveTo>
                  <a:lnTo>
                    <a:pt x="15086330" y="0"/>
                  </a:lnTo>
                  <a:lnTo>
                    <a:pt x="15086330" y="5677215"/>
                  </a:lnTo>
                  <a:lnTo>
                    <a:pt x="0" y="5677215"/>
                  </a:lnTo>
                  <a:lnTo>
                    <a:pt x="0" y="0"/>
                  </a:lnTo>
                  <a:close/>
                </a:path>
              </a:pathLst>
            </a:custGeom>
            <a:blipFill>
              <a:blip r:embed="rId6"/>
              <a:stretch>
                <a:fillRect r="-19465"/>
              </a:stretch>
            </a:blipFill>
          </p:spPr>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32A4E"/>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6C9286">
              <a:alpha val="4706"/>
            </a:srgbClr>
          </a:solidFill>
        </p:spPr>
      </p:sp>
      <p:sp>
        <p:nvSpPr>
          <p:cNvPr id="3" name="Freeform 3"/>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028700" y="9591065"/>
            <a:ext cx="16230600" cy="1351653"/>
          </a:xfrm>
          <a:prstGeom prst="rect">
            <a:avLst/>
          </a:prstGeom>
          <a:solidFill>
            <a:srgbClr val="F2F1EC"/>
          </a:solidFill>
        </p:spPr>
      </p:sp>
      <p:sp>
        <p:nvSpPr>
          <p:cNvPr id="5" name="AutoShape 5"/>
          <p:cNvSpPr/>
          <p:nvPr/>
        </p:nvSpPr>
        <p:spPr>
          <a:xfrm>
            <a:off x="1028700" y="-675827"/>
            <a:ext cx="16230600" cy="1351653"/>
          </a:xfrm>
          <a:prstGeom prst="rect">
            <a:avLst/>
          </a:prstGeom>
          <a:solidFill>
            <a:srgbClr val="F2F1EC"/>
          </a:solidFill>
        </p:spPr>
      </p:sp>
      <p:sp>
        <p:nvSpPr>
          <p:cNvPr id="6" name="Freeform 6"/>
          <p:cNvSpPr/>
          <p:nvPr/>
        </p:nvSpPr>
        <p:spPr>
          <a:xfrm>
            <a:off x="6681040" y="2932837"/>
            <a:ext cx="11301259" cy="4068453"/>
          </a:xfrm>
          <a:custGeom>
            <a:avLst/>
            <a:gdLst/>
            <a:ahLst/>
            <a:cxnLst/>
            <a:rect l="l" t="t" r="r" b="b"/>
            <a:pathLst>
              <a:path w="11301259" h="4068453">
                <a:moveTo>
                  <a:pt x="0" y="0"/>
                </a:moveTo>
                <a:lnTo>
                  <a:pt x="11301259" y="0"/>
                </a:lnTo>
                <a:lnTo>
                  <a:pt x="11301259" y="4068453"/>
                </a:lnTo>
                <a:lnTo>
                  <a:pt x="0" y="4068453"/>
                </a:lnTo>
                <a:lnTo>
                  <a:pt x="0" y="0"/>
                </a:lnTo>
                <a:close/>
              </a:path>
            </a:pathLst>
          </a:custGeom>
          <a:blipFill>
            <a:blip r:embed="rId4"/>
            <a:stretch>
              <a:fillRect/>
            </a:stretch>
          </a:blipFill>
        </p:spPr>
      </p:sp>
      <p:sp>
        <p:nvSpPr>
          <p:cNvPr id="7" name="Freeform 7"/>
          <p:cNvSpPr/>
          <p:nvPr/>
        </p:nvSpPr>
        <p:spPr>
          <a:xfrm>
            <a:off x="790544" y="2130804"/>
            <a:ext cx="5673271" cy="6774977"/>
          </a:xfrm>
          <a:custGeom>
            <a:avLst/>
            <a:gdLst/>
            <a:ahLst/>
            <a:cxnLst/>
            <a:rect l="l" t="t" r="r" b="b"/>
            <a:pathLst>
              <a:path w="5673271" h="6774977">
                <a:moveTo>
                  <a:pt x="0" y="0"/>
                </a:moveTo>
                <a:lnTo>
                  <a:pt x="5673271" y="0"/>
                </a:lnTo>
                <a:lnTo>
                  <a:pt x="5673271" y="6774977"/>
                </a:lnTo>
                <a:lnTo>
                  <a:pt x="0" y="6774977"/>
                </a:lnTo>
                <a:lnTo>
                  <a:pt x="0" y="0"/>
                </a:lnTo>
                <a:close/>
              </a:path>
            </a:pathLst>
          </a:custGeom>
          <a:blipFill>
            <a:blip r:embed="rId5"/>
            <a:stretch>
              <a:fillRect/>
            </a:stretch>
          </a:blipFill>
        </p:spPr>
      </p:sp>
      <p:sp>
        <p:nvSpPr>
          <p:cNvPr id="8" name="TextBox 8"/>
          <p:cNvSpPr txBox="1"/>
          <p:nvPr/>
        </p:nvSpPr>
        <p:spPr>
          <a:xfrm>
            <a:off x="7418024" y="1178946"/>
            <a:ext cx="12976843" cy="656843"/>
          </a:xfrm>
          <a:prstGeom prst="rect">
            <a:avLst/>
          </a:prstGeom>
        </p:spPr>
        <p:txBody>
          <a:bodyPr lIns="0" tIns="0" rIns="0" bIns="0" rtlCol="0" anchor="t">
            <a:spAutoFit/>
          </a:bodyPr>
          <a:lstStyle/>
          <a:p>
            <a:pPr algn="l">
              <a:lnSpc>
                <a:spcPts val="4997"/>
              </a:lnSpc>
            </a:pPr>
            <a:r>
              <a:rPr lang="en-US" sz="5099" b="1" i="1" spc="-300">
                <a:solidFill>
                  <a:srgbClr val="F7F7F7"/>
                </a:solidFill>
                <a:latin typeface="Montserrat Ultra-Bold Italics"/>
                <a:ea typeface="Montserrat Ultra-Bold Italics"/>
                <a:cs typeface="Montserrat Ultra-Bold Italics"/>
                <a:sym typeface="Montserrat Ultra-Bold Italics"/>
              </a:rPr>
              <a:t>CADASTROS</a:t>
            </a:r>
          </a:p>
        </p:txBody>
      </p:sp>
      <p:sp>
        <p:nvSpPr>
          <p:cNvPr id="9" name="TextBox 9"/>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F7F7F7"/>
                </a:solidFill>
                <a:latin typeface="Montserrat"/>
                <a:ea typeface="Montserrat"/>
                <a:cs typeface="Montserrat"/>
                <a:sym typeface="Montserrat"/>
              </a:rPr>
              <a:t>48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9389" y="-1310435"/>
            <a:ext cx="18379730" cy="12253154"/>
            <a:chOff x="0" y="0"/>
            <a:chExt cx="24506307" cy="16337539"/>
          </a:xfrm>
        </p:grpSpPr>
        <p:sp>
          <p:nvSpPr>
            <p:cNvPr id="3" name="Freeform 3"/>
            <p:cNvSpPr/>
            <p:nvPr/>
          </p:nvSpPr>
          <p:spPr>
            <a:xfrm>
              <a:off x="0" y="0"/>
              <a:ext cx="24506301" cy="16337535"/>
            </a:xfrm>
            <a:custGeom>
              <a:avLst/>
              <a:gdLst/>
              <a:ahLst/>
              <a:cxnLst/>
              <a:rect l="l" t="t" r="r" b="b"/>
              <a:pathLst>
                <a:path w="24506301" h="16337535">
                  <a:moveTo>
                    <a:pt x="0" y="0"/>
                  </a:moveTo>
                  <a:lnTo>
                    <a:pt x="24506301" y="0"/>
                  </a:lnTo>
                  <a:lnTo>
                    <a:pt x="24506301" y="16337535"/>
                  </a:lnTo>
                  <a:lnTo>
                    <a:pt x="0" y="16337535"/>
                  </a:lnTo>
                  <a:lnTo>
                    <a:pt x="0" y="0"/>
                  </a:lnTo>
                  <a:close/>
                </a:path>
              </a:pathLst>
            </a:custGeom>
            <a:blipFill>
              <a:blip r:embed="rId2">
                <a:alphaModFix amt="6999"/>
              </a:blip>
              <a:stretch>
                <a:fillRect t="-14" b="-14"/>
              </a:stretch>
            </a:blipFill>
          </p:spPr>
        </p:sp>
      </p:grpSp>
      <p:grpSp>
        <p:nvGrpSpPr>
          <p:cNvPr id="4" name="Group 4"/>
          <p:cNvGrpSpPr/>
          <p:nvPr/>
        </p:nvGrpSpPr>
        <p:grpSpPr>
          <a:xfrm>
            <a:off x="1028700" y="9591065"/>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6" name="Group 6"/>
          <p:cNvGrpSpPr/>
          <p:nvPr/>
        </p:nvGrpSpPr>
        <p:grpSpPr>
          <a:xfrm>
            <a:off x="1028700" y="-874133"/>
            <a:ext cx="16230600" cy="1351653"/>
            <a:chOff x="0" y="0"/>
            <a:chExt cx="21640800" cy="1802204"/>
          </a:xfrm>
        </p:grpSpPr>
        <p:sp>
          <p:nvSpPr>
            <p:cNvPr id="7" name="Freeform 7"/>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8" name="TextBox 8"/>
          <p:cNvSpPr txBox="1"/>
          <p:nvPr/>
        </p:nvSpPr>
        <p:spPr>
          <a:xfrm>
            <a:off x="987671" y="1319720"/>
            <a:ext cx="16120093" cy="521310"/>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Bold Italics"/>
                <a:ea typeface="Montserrat Bold Italics"/>
                <a:cs typeface="Montserrat Bold Italics"/>
                <a:sym typeface="Montserrat Bold Italics"/>
              </a:rPr>
              <a:t>CADASTROS  214/2025</a:t>
            </a:r>
          </a:p>
        </p:txBody>
      </p:sp>
      <p:sp>
        <p:nvSpPr>
          <p:cNvPr id="9" name="TextBox 9"/>
          <p:cNvSpPr txBox="1"/>
          <p:nvPr/>
        </p:nvSpPr>
        <p:spPr>
          <a:xfrm>
            <a:off x="911903" y="2465916"/>
            <a:ext cx="16271629" cy="5324469"/>
          </a:xfrm>
          <a:prstGeom prst="rect">
            <a:avLst/>
          </a:prstGeom>
        </p:spPr>
        <p:txBody>
          <a:bodyPr lIns="0" tIns="0" rIns="0" bIns="0" rtlCol="0" anchor="t">
            <a:spAutoFit/>
          </a:bodyPr>
          <a:lstStyle/>
          <a:p>
            <a:pPr algn="just">
              <a:lnSpc>
                <a:spcPts val="3898"/>
              </a:lnSpc>
            </a:pPr>
            <a:r>
              <a:rPr lang="en-US" sz="2999" spc="56">
                <a:solidFill>
                  <a:srgbClr val="02051A"/>
                </a:solidFill>
                <a:latin typeface="Montserrat"/>
                <a:ea typeface="Montserrat"/>
                <a:cs typeface="Montserrat"/>
                <a:sym typeface="Montserrat"/>
              </a:rPr>
              <a:t>Art. 59. As pessoas físicas e jurídicas e as entidades sem personalidade jurídica sujeitas ao IBS e à CBS são obrigadas a se registrar em cadastro com identificação única, </a:t>
            </a:r>
            <a:r>
              <a:rPr lang="en-US" sz="2999" b="1" spc="56">
                <a:solidFill>
                  <a:srgbClr val="02051A"/>
                </a:solidFill>
                <a:latin typeface="Montserrat Bold"/>
                <a:ea typeface="Montserrat Bold"/>
                <a:cs typeface="Montserrat Bold"/>
                <a:sym typeface="Montserrat Bold"/>
              </a:rPr>
              <a:t>observado o disposto nas alíneas “a” e “b” do inciso I do § 3º do art. 11 desta Lei Complementar</a:t>
            </a:r>
            <a:r>
              <a:rPr lang="en-US" sz="2999" u="sng" spc="56">
                <a:solidFill>
                  <a:srgbClr val="02051A"/>
                </a:solidFill>
                <a:latin typeface="Montserrat"/>
                <a:ea typeface="Montserrat"/>
                <a:cs typeface="Montserrat"/>
                <a:sym typeface="Montserrat"/>
              </a:rPr>
              <a:t>.</a:t>
            </a:r>
          </a:p>
          <a:p>
            <a:pPr algn="just">
              <a:lnSpc>
                <a:spcPts val="3898"/>
              </a:lnSpc>
            </a:pPr>
            <a:r>
              <a:rPr lang="en-US" sz="2999" spc="56">
                <a:solidFill>
                  <a:srgbClr val="02051A"/>
                </a:solidFill>
                <a:latin typeface="Montserrat"/>
                <a:ea typeface="Montserrat"/>
                <a:cs typeface="Montserrat"/>
                <a:sym typeface="Montserrat"/>
              </a:rPr>
              <a:t> § 1º Para efeitos do disposto no caput deste artigo, consideram-se os seguintes </a:t>
            </a:r>
            <a:r>
              <a:rPr lang="en-US" sz="2999" b="1" spc="56">
                <a:solidFill>
                  <a:srgbClr val="02051A"/>
                </a:solidFill>
                <a:latin typeface="Montserrat Bold"/>
                <a:ea typeface="Montserrat Bold"/>
                <a:cs typeface="Montserrat Bold"/>
                <a:sym typeface="Montserrat Bold"/>
              </a:rPr>
              <a:t>cadastros administrados pela RFB</a:t>
            </a:r>
            <a:r>
              <a:rPr lang="en-US" sz="2999" spc="56">
                <a:solidFill>
                  <a:srgbClr val="02051A"/>
                </a:solidFill>
                <a:latin typeface="Montserrat"/>
                <a:ea typeface="Montserrat"/>
                <a:cs typeface="Montserrat"/>
                <a:sym typeface="Montserrat"/>
              </a:rPr>
              <a:t>:</a:t>
            </a:r>
          </a:p>
          <a:p>
            <a:pPr algn="just">
              <a:lnSpc>
                <a:spcPts val="3898"/>
              </a:lnSpc>
            </a:pPr>
            <a:r>
              <a:rPr lang="en-US" sz="2999" spc="56">
                <a:solidFill>
                  <a:srgbClr val="02051A"/>
                </a:solidFill>
                <a:latin typeface="Montserrat"/>
                <a:ea typeface="Montserrat"/>
                <a:cs typeface="Montserrat"/>
                <a:sym typeface="Montserrat"/>
              </a:rPr>
              <a:t> I - de pessoas físicas, o Cadastro de Pessoas Físicas (CPF);</a:t>
            </a:r>
          </a:p>
          <a:p>
            <a:pPr algn="just">
              <a:lnSpc>
                <a:spcPts val="3898"/>
              </a:lnSpc>
            </a:pPr>
            <a:r>
              <a:rPr lang="en-US" sz="2999" spc="56">
                <a:solidFill>
                  <a:srgbClr val="02051A"/>
                </a:solidFill>
                <a:latin typeface="Montserrat"/>
                <a:ea typeface="Montserrat"/>
                <a:cs typeface="Montserrat"/>
                <a:sym typeface="Montserrat"/>
              </a:rPr>
              <a:t> II - de pessoas jurídicas e entidades sem personalidade jurídica, o Cadastro Nacional da Pessoa Jurídica (CNPJ); e</a:t>
            </a:r>
          </a:p>
          <a:p>
            <a:pPr algn="just">
              <a:lnSpc>
                <a:spcPts val="3898"/>
              </a:lnSpc>
            </a:pPr>
            <a:r>
              <a:rPr lang="en-US" sz="2999" b="1" spc="56">
                <a:solidFill>
                  <a:srgbClr val="02051A"/>
                </a:solidFill>
                <a:latin typeface="Montserrat Bold"/>
                <a:ea typeface="Montserrat Bold"/>
                <a:cs typeface="Montserrat Bold"/>
                <a:sym typeface="Montserrat Bold"/>
              </a:rPr>
              <a:t> III - de imóveis rurais e urbanos, o Cadastro Imobiliário Brasileiro (CIB).</a:t>
            </a:r>
          </a:p>
          <a:p>
            <a:pPr algn="just">
              <a:lnSpc>
                <a:spcPts val="3899"/>
              </a:lnSpc>
            </a:pPr>
            <a:endParaRPr lang="en-US" sz="2999" b="1" spc="56">
              <a:solidFill>
                <a:srgbClr val="02051A"/>
              </a:solidFill>
              <a:latin typeface="Montserrat Bold"/>
              <a:ea typeface="Montserrat Bold"/>
              <a:cs typeface="Montserrat Bold"/>
              <a:sym typeface="Montserrat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724"/>
        </a:solidFill>
        <a:effectLst/>
      </p:bgPr>
    </p:bg>
    <p:spTree>
      <p:nvGrpSpPr>
        <p:cNvPr id="1" name=""/>
        <p:cNvGrpSpPr/>
        <p:nvPr/>
      </p:nvGrpSpPr>
      <p:grpSpPr>
        <a:xfrm>
          <a:off x="0" y="0"/>
          <a:ext cx="0" cy="0"/>
          <a:chOff x="0" y="0"/>
          <a:chExt cx="0" cy="0"/>
        </a:xfrm>
      </p:grpSpPr>
      <p:grpSp>
        <p:nvGrpSpPr>
          <p:cNvPr id="2" name="Group 2"/>
          <p:cNvGrpSpPr/>
          <p:nvPr/>
        </p:nvGrpSpPr>
        <p:grpSpPr>
          <a:xfrm>
            <a:off x="3467762" y="1631791"/>
            <a:ext cx="10860957" cy="7023419"/>
            <a:chOff x="0" y="0"/>
            <a:chExt cx="14481276" cy="9364559"/>
          </a:xfrm>
        </p:grpSpPr>
        <p:sp>
          <p:nvSpPr>
            <p:cNvPr id="3" name="Freeform 3"/>
            <p:cNvSpPr/>
            <p:nvPr/>
          </p:nvSpPr>
          <p:spPr>
            <a:xfrm>
              <a:off x="0" y="0"/>
              <a:ext cx="14481302" cy="9364599"/>
            </a:xfrm>
            <a:custGeom>
              <a:avLst/>
              <a:gdLst/>
              <a:ahLst/>
              <a:cxnLst/>
              <a:rect l="l" t="t" r="r" b="b"/>
              <a:pathLst>
                <a:path w="14481302" h="9364599">
                  <a:moveTo>
                    <a:pt x="0" y="0"/>
                  </a:moveTo>
                  <a:lnTo>
                    <a:pt x="14481302" y="0"/>
                  </a:lnTo>
                  <a:lnTo>
                    <a:pt x="14481302" y="9364599"/>
                  </a:lnTo>
                  <a:lnTo>
                    <a:pt x="0" y="9364599"/>
                  </a:lnTo>
                  <a:lnTo>
                    <a:pt x="0" y="0"/>
                  </a:lnTo>
                  <a:close/>
                </a:path>
              </a:pathLst>
            </a:custGeom>
            <a:blipFill>
              <a:blip r:embed="rId2"/>
              <a:stretch>
                <a:fillRect/>
              </a:stretch>
            </a:blipFill>
          </p:spPr>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9389" y="-1310435"/>
            <a:ext cx="18379730" cy="12253154"/>
            <a:chOff x="0" y="0"/>
            <a:chExt cx="24506307" cy="16337539"/>
          </a:xfrm>
        </p:grpSpPr>
        <p:sp>
          <p:nvSpPr>
            <p:cNvPr id="3" name="Freeform 3"/>
            <p:cNvSpPr/>
            <p:nvPr/>
          </p:nvSpPr>
          <p:spPr>
            <a:xfrm>
              <a:off x="0" y="0"/>
              <a:ext cx="24506301" cy="16337535"/>
            </a:xfrm>
            <a:custGeom>
              <a:avLst/>
              <a:gdLst/>
              <a:ahLst/>
              <a:cxnLst/>
              <a:rect l="l" t="t" r="r" b="b"/>
              <a:pathLst>
                <a:path w="24506301" h="16337535">
                  <a:moveTo>
                    <a:pt x="0" y="0"/>
                  </a:moveTo>
                  <a:lnTo>
                    <a:pt x="24506301" y="0"/>
                  </a:lnTo>
                  <a:lnTo>
                    <a:pt x="24506301" y="16337535"/>
                  </a:lnTo>
                  <a:lnTo>
                    <a:pt x="0" y="16337535"/>
                  </a:lnTo>
                  <a:lnTo>
                    <a:pt x="0" y="0"/>
                  </a:lnTo>
                  <a:close/>
                </a:path>
              </a:pathLst>
            </a:custGeom>
            <a:blipFill>
              <a:blip r:embed="rId2">
                <a:alphaModFix amt="6999"/>
              </a:blip>
              <a:stretch>
                <a:fillRect t="-14" b="-14"/>
              </a:stretch>
            </a:blipFill>
          </p:spPr>
        </p:sp>
      </p:grpSp>
      <p:grpSp>
        <p:nvGrpSpPr>
          <p:cNvPr id="4" name="Group 4"/>
          <p:cNvGrpSpPr/>
          <p:nvPr/>
        </p:nvGrpSpPr>
        <p:grpSpPr>
          <a:xfrm>
            <a:off x="1028700" y="-874133"/>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6" name="TextBox 6"/>
          <p:cNvSpPr txBox="1"/>
          <p:nvPr/>
        </p:nvSpPr>
        <p:spPr>
          <a:xfrm>
            <a:off x="987671" y="1319720"/>
            <a:ext cx="16120093" cy="521310"/>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Bold Italics"/>
                <a:ea typeface="Montserrat Bold Italics"/>
                <a:cs typeface="Montserrat Bold Italics"/>
                <a:sym typeface="Montserrat Bold Italics"/>
              </a:rPr>
              <a:t>CADASTROS  214/2025</a:t>
            </a:r>
          </a:p>
        </p:txBody>
      </p:sp>
      <p:sp>
        <p:nvSpPr>
          <p:cNvPr id="7" name="TextBox 7"/>
          <p:cNvSpPr txBox="1"/>
          <p:nvPr/>
        </p:nvSpPr>
        <p:spPr>
          <a:xfrm>
            <a:off x="911903" y="2149592"/>
            <a:ext cx="16271629" cy="9407522"/>
          </a:xfrm>
          <a:prstGeom prst="rect">
            <a:avLst/>
          </a:prstGeom>
        </p:spPr>
        <p:txBody>
          <a:bodyPr lIns="0" tIns="0" rIns="0" bIns="0" rtlCol="0" anchor="t">
            <a:spAutoFit/>
          </a:bodyPr>
          <a:lstStyle/>
          <a:p>
            <a:pPr algn="just">
              <a:lnSpc>
                <a:spcPts val="3248"/>
              </a:lnSpc>
            </a:pPr>
            <a:r>
              <a:rPr lang="en-US" sz="2499" u="sng" spc="47">
                <a:solidFill>
                  <a:srgbClr val="02051A"/>
                </a:solidFill>
                <a:latin typeface="Montserrat"/>
                <a:ea typeface="Montserrat"/>
                <a:cs typeface="Montserrat"/>
                <a:sym typeface="Montserrat"/>
              </a:rPr>
              <a:t> </a:t>
            </a:r>
            <a:r>
              <a:rPr lang="en-US" sz="2499" b="1" spc="47">
                <a:solidFill>
                  <a:srgbClr val="02051A"/>
                </a:solidFill>
                <a:latin typeface="Montserrat Bold"/>
                <a:ea typeface="Montserrat Bold"/>
                <a:cs typeface="Montserrat Bold"/>
                <a:sym typeface="Montserrat Bold"/>
              </a:rPr>
              <a:t>Art. 11.</a:t>
            </a:r>
            <a:r>
              <a:rPr lang="en-US" sz="2499" spc="47">
                <a:solidFill>
                  <a:srgbClr val="02051A"/>
                </a:solidFill>
                <a:latin typeface="Montserrat"/>
                <a:ea typeface="Montserrat"/>
                <a:cs typeface="Montserrat"/>
                <a:sym typeface="Montserrat"/>
              </a:rPr>
              <a:t> Considera-se </a:t>
            </a:r>
            <a:r>
              <a:rPr lang="en-US" sz="2499" b="1" spc="47">
                <a:solidFill>
                  <a:srgbClr val="02051A"/>
                </a:solidFill>
                <a:latin typeface="Montserrat Bold"/>
                <a:ea typeface="Montserrat Bold"/>
                <a:cs typeface="Montserrat Bold"/>
                <a:sym typeface="Montserrat Bold"/>
              </a:rPr>
              <a:t>local da operação</a:t>
            </a:r>
            <a:r>
              <a:rPr lang="en-US" sz="2499" spc="47">
                <a:solidFill>
                  <a:srgbClr val="02051A"/>
                </a:solidFill>
                <a:latin typeface="Montserrat"/>
                <a:ea typeface="Montserrat"/>
                <a:cs typeface="Montserrat"/>
                <a:sym typeface="Montserrat"/>
              </a:rPr>
              <a:t> com:</a:t>
            </a:r>
          </a:p>
          <a:p>
            <a:pPr algn="just">
              <a:lnSpc>
                <a:spcPts val="3248"/>
              </a:lnSpc>
            </a:pPr>
            <a:r>
              <a:rPr lang="en-US" sz="2499" spc="47">
                <a:solidFill>
                  <a:srgbClr val="02051A"/>
                </a:solidFill>
                <a:latin typeface="Montserrat"/>
                <a:ea typeface="Montserrat"/>
                <a:cs typeface="Montserrat"/>
                <a:sym typeface="Montserrat"/>
              </a:rPr>
              <a:t> I - bem móvel material, o local da entrega ou disponibilização do bem ao destinatário;</a:t>
            </a:r>
          </a:p>
          <a:p>
            <a:pPr algn="just">
              <a:lnSpc>
                <a:spcPts val="3248"/>
              </a:lnSpc>
            </a:pPr>
            <a:r>
              <a:rPr lang="en-US" sz="2499" spc="47">
                <a:solidFill>
                  <a:srgbClr val="02051A"/>
                </a:solidFill>
                <a:latin typeface="Montserrat"/>
                <a:ea typeface="Montserrat"/>
                <a:cs typeface="Montserrat"/>
                <a:sym typeface="Montserrat"/>
              </a:rPr>
              <a:t> II - bem imóvel, bem móvel imaterial, inclusive direito, relacionado a bem imóvel, serviço prestado fisicamente sobre bem imóvel e serviço de administração e intermediação de bem imóvel, o local onde o imóvel estiver situado;</a:t>
            </a:r>
          </a:p>
          <a:p>
            <a:pPr algn="just">
              <a:lnSpc>
                <a:spcPts val="3248"/>
              </a:lnSpc>
            </a:pPr>
            <a:r>
              <a:rPr lang="en-US" sz="2499" spc="47">
                <a:solidFill>
                  <a:srgbClr val="02051A"/>
                </a:solidFill>
                <a:latin typeface="Montserrat"/>
                <a:ea typeface="Montserrat"/>
                <a:cs typeface="Montserrat"/>
                <a:sym typeface="Montserrat"/>
              </a:rPr>
              <a:t>...</a:t>
            </a:r>
          </a:p>
          <a:p>
            <a:pPr algn="just">
              <a:lnSpc>
                <a:spcPts val="3248"/>
              </a:lnSpc>
            </a:pPr>
            <a:r>
              <a:rPr lang="en-US" sz="2499" spc="47">
                <a:solidFill>
                  <a:srgbClr val="02051A"/>
                </a:solidFill>
                <a:latin typeface="Montserrat"/>
                <a:ea typeface="Montserrat"/>
                <a:cs typeface="Montserrat"/>
                <a:sym typeface="Montserrat"/>
              </a:rPr>
              <a:t> X - </a:t>
            </a:r>
            <a:r>
              <a:rPr lang="en-US" sz="2499" b="1" spc="47">
                <a:solidFill>
                  <a:srgbClr val="02051A"/>
                </a:solidFill>
                <a:latin typeface="Montserrat Bold"/>
                <a:ea typeface="Montserrat Bold"/>
                <a:cs typeface="Montserrat Bold"/>
                <a:sym typeface="Montserrat Bold"/>
              </a:rPr>
              <a:t>demais serviços</a:t>
            </a:r>
            <a:r>
              <a:rPr lang="en-US" sz="2499" spc="47">
                <a:solidFill>
                  <a:srgbClr val="02051A"/>
                </a:solidFill>
                <a:latin typeface="Montserrat"/>
                <a:ea typeface="Montserrat"/>
                <a:cs typeface="Montserrat"/>
                <a:sym typeface="Montserrat"/>
              </a:rPr>
              <a:t> e demais </a:t>
            </a:r>
            <a:r>
              <a:rPr lang="en-US" sz="2499" b="1" spc="47">
                <a:solidFill>
                  <a:srgbClr val="02051A"/>
                </a:solidFill>
                <a:latin typeface="Montserrat Bold"/>
                <a:ea typeface="Montserrat Bold"/>
                <a:cs typeface="Montserrat Bold"/>
                <a:sym typeface="Montserrat Bold"/>
              </a:rPr>
              <a:t>bens móveis imateriais</a:t>
            </a:r>
            <a:r>
              <a:rPr lang="en-US" sz="2499" spc="47">
                <a:solidFill>
                  <a:srgbClr val="02051A"/>
                </a:solidFill>
                <a:latin typeface="Montserrat"/>
                <a:ea typeface="Montserrat"/>
                <a:cs typeface="Montserrat"/>
                <a:sym typeface="Montserrat"/>
              </a:rPr>
              <a:t>, </a:t>
            </a:r>
            <a:r>
              <a:rPr lang="en-US" sz="2499" b="1" spc="47">
                <a:solidFill>
                  <a:srgbClr val="02051A"/>
                </a:solidFill>
                <a:latin typeface="Montserrat Bold"/>
                <a:ea typeface="Montserrat Bold"/>
                <a:cs typeface="Montserrat Bold"/>
                <a:sym typeface="Montserrat Bold"/>
              </a:rPr>
              <a:t>inclusive direitos, o local do domicílio principal do:</a:t>
            </a:r>
          </a:p>
          <a:p>
            <a:pPr algn="just">
              <a:lnSpc>
                <a:spcPts val="3248"/>
              </a:lnSpc>
            </a:pPr>
            <a:r>
              <a:rPr lang="en-US" sz="2499" spc="47">
                <a:solidFill>
                  <a:srgbClr val="02051A"/>
                </a:solidFill>
                <a:latin typeface="Montserrat"/>
                <a:ea typeface="Montserrat"/>
                <a:cs typeface="Montserrat"/>
                <a:sym typeface="Montserrat"/>
              </a:rPr>
              <a:t> a) adquirente, nas operações onerosas;</a:t>
            </a:r>
          </a:p>
          <a:p>
            <a:pPr algn="just">
              <a:lnSpc>
                <a:spcPts val="3248"/>
              </a:lnSpc>
            </a:pPr>
            <a:r>
              <a:rPr lang="en-US" sz="2499" spc="47">
                <a:solidFill>
                  <a:srgbClr val="02051A"/>
                </a:solidFill>
                <a:latin typeface="Montserrat"/>
                <a:ea typeface="Montserrat"/>
                <a:cs typeface="Montserrat"/>
                <a:sym typeface="Montserrat"/>
              </a:rPr>
              <a:t> b) destinatário, nas operações não onerosas.</a:t>
            </a:r>
          </a:p>
          <a:p>
            <a:pPr algn="just">
              <a:lnSpc>
                <a:spcPts val="3248"/>
              </a:lnSpc>
            </a:pPr>
            <a:r>
              <a:rPr lang="en-US" sz="2499" spc="47">
                <a:solidFill>
                  <a:srgbClr val="02051A"/>
                </a:solidFill>
                <a:latin typeface="Montserrat"/>
                <a:ea typeface="Montserrat"/>
                <a:cs typeface="Montserrat"/>
                <a:sym typeface="Montserrat"/>
              </a:rPr>
              <a:t> § 3º Para fins desta Lei Complementar, </a:t>
            </a:r>
            <a:r>
              <a:rPr lang="en-US" sz="2499" b="1" spc="47">
                <a:solidFill>
                  <a:srgbClr val="02051A"/>
                </a:solidFill>
                <a:latin typeface="Montserrat Bold"/>
                <a:ea typeface="Montserrat Bold"/>
                <a:cs typeface="Montserrat Bold"/>
                <a:sym typeface="Montserrat Bold"/>
              </a:rPr>
              <a:t>considera-se local do domicílio principal do adquirente ou</a:t>
            </a:r>
            <a:r>
              <a:rPr lang="en-US" sz="2499" spc="47">
                <a:solidFill>
                  <a:srgbClr val="02051A"/>
                </a:solidFill>
                <a:latin typeface="Montserrat"/>
                <a:ea typeface="Montserrat"/>
                <a:cs typeface="Montserrat"/>
                <a:sym typeface="Montserrat"/>
              </a:rPr>
              <a:t>, conforme o caso,</a:t>
            </a:r>
            <a:r>
              <a:rPr lang="en-US" sz="2499" b="1" spc="47">
                <a:solidFill>
                  <a:srgbClr val="02051A"/>
                </a:solidFill>
                <a:latin typeface="Montserrat Bold"/>
                <a:ea typeface="Montserrat Bold"/>
                <a:cs typeface="Montserrat Bold"/>
                <a:sym typeface="Montserrat Bold"/>
              </a:rPr>
              <a:t> do destinatário:</a:t>
            </a:r>
          </a:p>
          <a:p>
            <a:pPr algn="just">
              <a:lnSpc>
                <a:spcPts val="3248"/>
              </a:lnSpc>
            </a:pPr>
            <a:r>
              <a:rPr lang="en-US" sz="2499" spc="47">
                <a:solidFill>
                  <a:srgbClr val="02051A"/>
                </a:solidFill>
                <a:latin typeface="Montserrat"/>
                <a:ea typeface="Montserrat"/>
                <a:cs typeface="Montserrat"/>
                <a:sym typeface="Montserrat"/>
              </a:rPr>
              <a:t> I -</a:t>
            </a:r>
            <a:r>
              <a:rPr lang="en-US" sz="2499" b="1" spc="47">
                <a:solidFill>
                  <a:srgbClr val="02051A"/>
                </a:solidFill>
                <a:latin typeface="Montserrat Bold"/>
                <a:ea typeface="Montserrat Bold"/>
                <a:cs typeface="Montserrat Bold"/>
                <a:sym typeface="Montserrat Bold"/>
              </a:rPr>
              <a:t> o local constante do cadastro com identificação única de que trata o art. 59</a:t>
            </a:r>
            <a:r>
              <a:rPr lang="en-US" sz="2499" spc="47">
                <a:solidFill>
                  <a:srgbClr val="02051A"/>
                </a:solidFill>
                <a:latin typeface="Montserrat"/>
                <a:ea typeface="Montserrat"/>
                <a:cs typeface="Montserrat"/>
                <a:sym typeface="Montserrat"/>
              </a:rPr>
              <a:t> desta Lei Complementar, que deverá considerar:</a:t>
            </a:r>
          </a:p>
          <a:p>
            <a:pPr algn="just">
              <a:lnSpc>
                <a:spcPts val="3248"/>
              </a:lnSpc>
            </a:pPr>
            <a:r>
              <a:rPr lang="en-US" sz="2499" spc="47">
                <a:solidFill>
                  <a:srgbClr val="02051A"/>
                </a:solidFill>
                <a:latin typeface="Montserrat"/>
                <a:ea typeface="Montserrat"/>
                <a:cs typeface="Montserrat"/>
                <a:sym typeface="Montserrat"/>
              </a:rPr>
              <a:t> a) </a:t>
            </a:r>
            <a:r>
              <a:rPr lang="en-US" sz="2499" b="1" spc="47">
                <a:solidFill>
                  <a:srgbClr val="02051A"/>
                </a:solidFill>
                <a:latin typeface="Montserrat Bold"/>
                <a:ea typeface="Montserrat Bold"/>
                <a:cs typeface="Montserrat Bold"/>
                <a:sym typeface="Montserrat Bold"/>
              </a:rPr>
              <a:t>para as pessoas físicas</a:t>
            </a:r>
            <a:r>
              <a:rPr lang="en-US" sz="2499" spc="47">
                <a:solidFill>
                  <a:srgbClr val="02051A"/>
                </a:solidFill>
                <a:latin typeface="Montserrat"/>
                <a:ea typeface="Montserrat"/>
                <a:cs typeface="Montserrat"/>
                <a:sym typeface="Montserrat"/>
              </a:rPr>
              <a:t>, o local da sua </a:t>
            </a:r>
            <a:r>
              <a:rPr lang="en-US" sz="2499" b="1" spc="47">
                <a:solidFill>
                  <a:srgbClr val="02051A"/>
                </a:solidFill>
                <a:latin typeface="Montserrat Bold"/>
                <a:ea typeface="Montserrat Bold"/>
                <a:cs typeface="Montserrat Bold"/>
                <a:sym typeface="Montserrat Bold"/>
              </a:rPr>
              <a:t>habitação permanente</a:t>
            </a:r>
            <a:r>
              <a:rPr lang="en-US" sz="2499" spc="47">
                <a:solidFill>
                  <a:srgbClr val="02051A"/>
                </a:solidFill>
                <a:latin typeface="Montserrat"/>
                <a:ea typeface="Montserrat"/>
                <a:cs typeface="Montserrat"/>
                <a:sym typeface="Montserrat"/>
              </a:rPr>
              <a:t> ou, na hipótese de inexistência ou de mais de uma habitação permanente, o local onde as suas relações econômicas forem mais relevantes; e</a:t>
            </a:r>
          </a:p>
          <a:p>
            <a:pPr algn="just">
              <a:lnSpc>
                <a:spcPts val="3248"/>
              </a:lnSpc>
            </a:pPr>
            <a:r>
              <a:rPr lang="en-US" sz="2499" spc="47">
                <a:solidFill>
                  <a:srgbClr val="02051A"/>
                </a:solidFill>
                <a:latin typeface="Montserrat"/>
                <a:ea typeface="Montserrat"/>
                <a:cs typeface="Montserrat"/>
                <a:sym typeface="Montserrat"/>
              </a:rPr>
              <a:t> b) </a:t>
            </a:r>
            <a:r>
              <a:rPr lang="en-US" sz="2499" b="1" spc="47">
                <a:solidFill>
                  <a:srgbClr val="02051A"/>
                </a:solidFill>
                <a:latin typeface="Montserrat Bold"/>
                <a:ea typeface="Montserrat Bold"/>
                <a:cs typeface="Montserrat Bold"/>
                <a:sym typeface="Montserrat Bold"/>
              </a:rPr>
              <a:t>para as pessoas jurídicas</a:t>
            </a:r>
            <a:r>
              <a:rPr lang="en-US" sz="2499" spc="47">
                <a:solidFill>
                  <a:srgbClr val="02051A"/>
                </a:solidFill>
                <a:latin typeface="Montserrat"/>
                <a:ea typeface="Montserrat"/>
                <a:cs typeface="Montserrat"/>
                <a:sym typeface="Montserrat"/>
              </a:rPr>
              <a:t> e entidades sem personalidade jurídica, conforme aplicável, </a:t>
            </a:r>
            <a:r>
              <a:rPr lang="en-US" sz="2499" b="1" spc="47">
                <a:solidFill>
                  <a:srgbClr val="02051A"/>
                </a:solidFill>
                <a:latin typeface="Montserrat Bold"/>
                <a:ea typeface="Montserrat Bold"/>
                <a:cs typeface="Montserrat Bold"/>
                <a:sym typeface="Montserrat Bold"/>
              </a:rPr>
              <a:t>o local de cada estabelecimento para o qual seja fornecido o bem ou serviço</a:t>
            </a:r>
            <a:r>
              <a:rPr lang="en-US" sz="2499" spc="47">
                <a:solidFill>
                  <a:srgbClr val="02051A"/>
                </a:solidFill>
                <a:latin typeface="Montserrat"/>
                <a:ea typeface="Montserrat"/>
                <a:cs typeface="Montserrat"/>
                <a:sym typeface="Montserrat"/>
              </a:rPr>
              <a:t>;</a:t>
            </a:r>
          </a:p>
          <a:p>
            <a:pPr algn="just">
              <a:lnSpc>
                <a:spcPts val="3248"/>
              </a:lnSpc>
            </a:pPr>
            <a:endParaRPr lang="en-US" sz="2499" spc="47">
              <a:solidFill>
                <a:srgbClr val="02051A"/>
              </a:solidFill>
              <a:latin typeface="Montserrat"/>
              <a:ea typeface="Montserrat"/>
              <a:cs typeface="Montserrat"/>
              <a:sym typeface="Montserrat"/>
            </a:endParaRPr>
          </a:p>
          <a:p>
            <a:pPr algn="just">
              <a:lnSpc>
                <a:spcPts val="3248"/>
              </a:lnSpc>
            </a:pPr>
            <a:endParaRPr lang="en-US" sz="2499" spc="47">
              <a:solidFill>
                <a:srgbClr val="02051A"/>
              </a:solidFill>
              <a:latin typeface="Montserrat"/>
              <a:ea typeface="Montserrat"/>
              <a:cs typeface="Montserrat"/>
              <a:sym typeface="Montserrat"/>
            </a:endParaRPr>
          </a:p>
          <a:p>
            <a:pPr algn="just">
              <a:lnSpc>
                <a:spcPts val="3248"/>
              </a:lnSpc>
            </a:pPr>
            <a:endParaRPr lang="en-US" sz="2499" spc="47">
              <a:solidFill>
                <a:srgbClr val="02051A"/>
              </a:solidFill>
              <a:latin typeface="Montserrat"/>
              <a:ea typeface="Montserrat"/>
              <a:cs typeface="Montserrat"/>
              <a:sym typeface="Montserrat"/>
            </a:endParaRPr>
          </a:p>
          <a:p>
            <a:pPr algn="just">
              <a:lnSpc>
                <a:spcPts val="3248"/>
              </a:lnSpc>
            </a:pPr>
            <a:endParaRPr lang="en-US" sz="2499" spc="47">
              <a:solidFill>
                <a:srgbClr val="02051A"/>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9389" y="-1310435"/>
            <a:ext cx="18379730" cy="12253154"/>
            <a:chOff x="0" y="0"/>
            <a:chExt cx="24506307" cy="16337539"/>
          </a:xfrm>
        </p:grpSpPr>
        <p:sp>
          <p:nvSpPr>
            <p:cNvPr id="3" name="Freeform 3"/>
            <p:cNvSpPr/>
            <p:nvPr/>
          </p:nvSpPr>
          <p:spPr>
            <a:xfrm>
              <a:off x="0" y="0"/>
              <a:ext cx="24506301" cy="16337535"/>
            </a:xfrm>
            <a:custGeom>
              <a:avLst/>
              <a:gdLst/>
              <a:ahLst/>
              <a:cxnLst/>
              <a:rect l="l" t="t" r="r" b="b"/>
              <a:pathLst>
                <a:path w="24506301" h="16337535">
                  <a:moveTo>
                    <a:pt x="0" y="0"/>
                  </a:moveTo>
                  <a:lnTo>
                    <a:pt x="24506301" y="0"/>
                  </a:lnTo>
                  <a:lnTo>
                    <a:pt x="24506301" y="16337535"/>
                  </a:lnTo>
                  <a:lnTo>
                    <a:pt x="0" y="16337535"/>
                  </a:lnTo>
                  <a:lnTo>
                    <a:pt x="0" y="0"/>
                  </a:lnTo>
                  <a:close/>
                </a:path>
              </a:pathLst>
            </a:custGeom>
            <a:blipFill>
              <a:blip r:embed="rId2">
                <a:alphaModFix amt="6999"/>
              </a:blip>
              <a:stretch>
                <a:fillRect t="-14" b="-14"/>
              </a:stretch>
            </a:blipFill>
          </p:spPr>
        </p:sp>
      </p:grpSp>
      <p:grpSp>
        <p:nvGrpSpPr>
          <p:cNvPr id="4" name="Group 4"/>
          <p:cNvGrpSpPr/>
          <p:nvPr/>
        </p:nvGrpSpPr>
        <p:grpSpPr>
          <a:xfrm>
            <a:off x="1028700" y="-874133"/>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6" name="TextBox 6"/>
          <p:cNvSpPr txBox="1"/>
          <p:nvPr/>
        </p:nvSpPr>
        <p:spPr>
          <a:xfrm>
            <a:off x="987671" y="1319720"/>
            <a:ext cx="16120093" cy="1016610"/>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Bold Italics"/>
                <a:ea typeface="Montserrat Bold Italics"/>
                <a:cs typeface="Montserrat Bold Italics"/>
                <a:sym typeface="Montserrat Bold Italics"/>
              </a:rPr>
              <a:t>CIB reaparece no art.265, pertencente a Seção VII, Disposições Finais, mas de qual capítulo?</a:t>
            </a:r>
          </a:p>
        </p:txBody>
      </p:sp>
      <p:sp>
        <p:nvSpPr>
          <p:cNvPr id="7" name="TextBox 7"/>
          <p:cNvSpPr txBox="1"/>
          <p:nvPr/>
        </p:nvSpPr>
        <p:spPr>
          <a:xfrm>
            <a:off x="1063440" y="2504506"/>
            <a:ext cx="16271629" cy="7359647"/>
          </a:xfrm>
          <a:prstGeom prst="rect">
            <a:avLst/>
          </a:prstGeom>
        </p:spPr>
        <p:txBody>
          <a:bodyPr lIns="0" tIns="0" rIns="0" bIns="0" rtlCol="0" anchor="t">
            <a:spAutoFit/>
          </a:bodyPr>
          <a:lstStyle/>
          <a:p>
            <a:pPr algn="just">
              <a:lnSpc>
                <a:spcPts val="3248"/>
              </a:lnSpc>
            </a:pPr>
            <a:r>
              <a:rPr lang="en-US" sz="2499" spc="47">
                <a:solidFill>
                  <a:srgbClr val="02051A"/>
                </a:solidFill>
                <a:latin typeface="Montserrat"/>
                <a:ea typeface="Montserrat"/>
                <a:cs typeface="Montserrat"/>
                <a:sym typeface="Montserrat"/>
              </a:rPr>
              <a:t> CAPÍTULO V</a:t>
            </a:r>
          </a:p>
          <a:p>
            <a:pPr algn="just">
              <a:lnSpc>
                <a:spcPts val="3248"/>
              </a:lnSpc>
            </a:pPr>
            <a:r>
              <a:rPr lang="en-US" sz="2499" spc="47">
                <a:solidFill>
                  <a:srgbClr val="02051A"/>
                </a:solidFill>
                <a:latin typeface="Montserrat"/>
                <a:ea typeface="Montserrat"/>
                <a:cs typeface="Montserrat"/>
                <a:sym typeface="Montserrat"/>
              </a:rPr>
              <a:t> DOS BENS IMÓVEIS</a:t>
            </a:r>
          </a:p>
          <a:p>
            <a:pPr algn="just">
              <a:lnSpc>
                <a:spcPts val="3248"/>
              </a:lnSpc>
            </a:pPr>
            <a:r>
              <a:rPr lang="en-US" sz="2499" spc="47">
                <a:solidFill>
                  <a:srgbClr val="02051A"/>
                </a:solidFill>
                <a:latin typeface="Montserrat"/>
                <a:ea typeface="Montserrat"/>
                <a:cs typeface="Montserrat"/>
                <a:sym typeface="Montserrat"/>
              </a:rPr>
              <a:t> Seção I</a:t>
            </a:r>
          </a:p>
          <a:p>
            <a:pPr algn="just">
              <a:lnSpc>
                <a:spcPts val="3248"/>
              </a:lnSpc>
            </a:pPr>
            <a:r>
              <a:rPr lang="en-US" sz="2499" spc="47">
                <a:solidFill>
                  <a:srgbClr val="02051A"/>
                </a:solidFill>
                <a:latin typeface="Montserrat"/>
                <a:ea typeface="Montserrat"/>
                <a:cs typeface="Montserrat"/>
                <a:sym typeface="Montserrat"/>
              </a:rPr>
              <a:t> Disposições Gerais</a:t>
            </a:r>
          </a:p>
          <a:p>
            <a:pPr algn="just">
              <a:lnSpc>
                <a:spcPts val="3248"/>
              </a:lnSpc>
            </a:pPr>
            <a:r>
              <a:rPr lang="en-US" sz="2499" spc="47">
                <a:solidFill>
                  <a:srgbClr val="02051A"/>
                </a:solidFill>
                <a:latin typeface="Montserrat"/>
                <a:ea typeface="Montserrat"/>
                <a:cs typeface="Montserrat"/>
                <a:sym typeface="Montserrat"/>
              </a:rPr>
              <a:t> Art. 251. </a:t>
            </a:r>
            <a:r>
              <a:rPr lang="en-US" sz="2499" b="1" spc="47">
                <a:solidFill>
                  <a:srgbClr val="02051A"/>
                </a:solidFill>
                <a:latin typeface="Montserrat Bold"/>
                <a:ea typeface="Montserrat Bold"/>
                <a:cs typeface="Montserrat Bold"/>
                <a:sym typeface="Montserrat Bold"/>
              </a:rPr>
              <a:t>As operações com bens imóveis </a:t>
            </a:r>
            <a:r>
              <a:rPr lang="en-US" sz="2499" spc="47">
                <a:solidFill>
                  <a:srgbClr val="02051A"/>
                </a:solidFill>
                <a:latin typeface="Montserrat"/>
                <a:ea typeface="Montserrat"/>
                <a:cs typeface="Montserrat"/>
                <a:sym typeface="Montserrat"/>
              </a:rPr>
              <a:t>realizadas por contribuintes que apurarem o IBS e a CBS no regime regular ficam sujeitas ao regime específico previsto neste Capítulo.</a:t>
            </a:r>
          </a:p>
          <a:p>
            <a:pPr algn="just">
              <a:lnSpc>
                <a:spcPts val="3248"/>
              </a:lnSpc>
            </a:pPr>
            <a:r>
              <a:rPr lang="en-US" sz="2499" spc="47">
                <a:solidFill>
                  <a:srgbClr val="02051A"/>
                </a:solidFill>
                <a:latin typeface="Montserrat"/>
                <a:ea typeface="Montserrat"/>
                <a:cs typeface="Montserrat"/>
                <a:sym typeface="Montserrat"/>
              </a:rPr>
              <a:t> § 1º </a:t>
            </a:r>
            <a:r>
              <a:rPr lang="en-US" sz="2499" b="1" spc="47">
                <a:solidFill>
                  <a:srgbClr val="02051A"/>
                </a:solidFill>
                <a:latin typeface="Montserrat Bold"/>
                <a:ea typeface="Montserrat Bold"/>
                <a:cs typeface="Montserrat Bold"/>
                <a:sym typeface="Montserrat Bold"/>
              </a:rPr>
              <a:t>As pessoas físicas que realizarem operações com bens imóveis serão consideradas contribuintes</a:t>
            </a:r>
            <a:r>
              <a:rPr lang="en-US" sz="2499" spc="47">
                <a:solidFill>
                  <a:srgbClr val="02051A"/>
                </a:solidFill>
                <a:latin typeface="Montserrat"/>
                <a:ea typeface="Montserrat"/>
                <a:cs typeface="Montserrat"/>
                <a:sym typeface="Montserrat"/>
              </a:rPr>
              <a:t> do regime regular do IBS e da CBS e sujeitas ao regime de que trata este Capítulo, nos casos de:</a:t>
            </a:r>
          </a:p>
          <a:p>
            <a:pPr algn="just">
              <a:lnSpc>
                <a:spcPts val="3248"/>
              </a:lnSpc>
            </a:pPr>
            <a:r>
              <a:rPr lang="en-US" sz="2499" spc="47">
                <a:solidFill>
                  <a:srgbClr val="02051A"/>
                </a:solidFill>
                <a:latin typeface="Montserrat"/>
                <a:ea typeface="Montserrat"/>
                <a:cs typeface="Montserrat"/>
                <a:sym typeface="Montserrat"/>
              </a:rPr>
              <a:t> </a:t>
            </a:r>
            <a:r>
              <a:rPr lang="en-US" sz="2499" b="1" spc="47">
                <a:solidFill>
                  <a:srgbClr val="02051A"/>
                </a:solidFill>
                <a:latin typeface="Montserrat Bold"/>
                <a:ea typeface="Montserrat Bold"/>
                <a:cs typeface="Montserrat Bold"/>
                <a:sym typeface="Montserrat Bold"/>
              </a:rPr>
              <a:t>I - locação,</a:t>
            </a:r>
            <a:r>
              <a:rPr lang="en-US" sz="2499" spc="47">
                <a:solidFill>
                  <a:srgbClr val="02051A"/>
                </a:solidFill>
                <a:latin typeface="Montserrat"/>
                <a:ea typeface="Montserrat"/>
                <a:cs typeface="Montserrat"/>
                <a:sym typeface="Montserrat"/>
              </a:rPr>
              <a:t> cessão onerosa e arrendamento de bem imóvel, </a:t>
            </a:r>
            <a:r>
              <a:rPr lang="en-US" sz="2499" b="1" spc="47">
                <a:solidFill>
                  <a:srgbClr val="02051A"/>
                </a:solidFill>
                <a:latin typeface="Montserrat Bold"/>
                <a:ea typeface="Montserrat Bold"/>
                <a:cs typeface="Montserrat Bold"/>
                <a:sym typeface="Montserrat Bold"/>
              </a:rPr>
              <a:t>desde que, no ano-calendário anterior:</a:t>
            </a:r>
          </a:p>
          <a:p>
            <a:pPr algn="just">
              <a:lnSpc>
                <a:spcPts val="3248"/>
              </a:lnSpc>
            </a:pPr>
            <a:r>
              <a:rPr lang="en-US" sz="2499" spc="47">
                <a:solidFill>
                  <a:srgbClr val="02051A"/>
                </a:solidFill>
                <a:latin typeface="Montserrat"/>
                <a:ea typeface="Montserrat"/>
                <a:cs typeface="Montserrat"/>
                <a:sym typeface="Montserrat"/>
              </a:rPr>
              <a:t> a) </a:t>
            </a:r>
            <a:r>
              <a:rPr lang="en-US" sz="2499" b="1" spc="47">
                <a:solidFill>
                  <a:srgbClr val="02051A"/>
                </a:solidFill>
                <a:latin typeface="Montserrat Bold"/>
                <a:ea typeface="Montserrat Bold"/>
                <a:cs typeface="Montserrat Bold"/>
                <a:sym typeface="Montserrat Bold"/>
              </a:rPr>
              <a:t>a receita total</a:t>
            </a:r>
            <a:r>
              <a:rPr lang="en-US" sz="2499" spc="47">
                <a:solidFill>
                  <a:srgbClr val="02051A"/>
                </a:solidFill>
                <a:latin typeface="Montserrat"/>
                <a:ea typeface="Montserrat"/>
                <a:cs typeface="Montserrat"/>
                <a:sym typeface="Montserrat"/>
              </a:rPr>
              <a:t> com essas operações</a:t>
            </a:r>
            <a:r>
              <a:rPr lang="en-US" sz="2499" b="1" spc="47">
                <a:solidFill>
                  <a:srgbClr val="02051A"/>
                </a:solidFill>
                <a:latin typeface="Montserrat Bold"/>
                <a:ea typeface="Montserrat Bold"/>
                <a:cs typeface="Montserrat Bold"/>
                <a:sym typeface="Montserrat Bold"/>
              </a:rPr>
              <a:t> exceda R$ 240.000 </a:t>
            </a:r>
            <a:r>
              <a:rPr lang="en-US" sz="2499" spc="47">
                <a:solidFill>
                  <a:srgbClr val="02051A"/>
                </a:solidFill>
                <a:latin typeface="Montserrat"/>
                <a:ea typeface="Montserrat"/>
                <a:cs typeface="Montserrat"/>
                <a:sym typeface="Montserrat"/>
              </a:rPr>
              <a:t>(duzentos e quarenta mil reais); e</a:t>
            </a:r>
          </a:p>
          <a:p>
            <a:pPr algn="just">
              <a:lnSpc>
                <a:spcPts val="3248"/>
              </a:lnSpc>
            </a:pPr>
            <a:r>
              <a:rPr lang="en-US" sz="2499" spc="47">
                <a:solidFill>
                  <a:srgbClr val="02051A"/>
                </a:solidFill>
                <a:latin typeface="Montserrat"/>
                <a:ea typeface="Montserrat"/>
                <a:cs typeface="Montserrat"/>
                <a:sym typeface="Montserrat"/>
              </a:rPr>
              <a:t> b) </a:t>
            </a:r>
            <a:r>
              <a:rPr lang="en-US" sz="2499" b="1" spc="47">
                <a:solidFill>
                  <a:srgbClr val="02051A"/>
                </a:solidFill>
                <a:latin typeface="Montserrat Bold"/>
                <a:ea typeface="Montserrat Bold"/>
                <a:cs typeface="Montserrat Bold"/>
                <a:sym typeface="Montserrat Bold"/>
              </a:rPr>
              <a:t>tenham por objeto mais de 3 (três) bens imóveis distintos;</a:t>
            </a:r>
          </a:p>
          <a:p>
            <a:pPr algn="just">
              <a:lnSpc>
                <a:spcPts val="3248"/>
              </a:lnSpc>
            </a:pPr>
            <a:r>
              <a:rPr lang="en-US" sz="2499" spc="47">
                <a:solidFill>
                  <a:srgbClr val="02051A"/>
                </a:solidFill>
                <a:latin typeface="Montserrat"/>
                <a:ea typeface="Montserrat"/>
                <a:cs typeface="Montserrat"/>
                <a:sym typeface="Montserrat"/>
              </a:rPr>
              <a:t> </a:t>
            </a:r>
            <a:r>
              <a:rPr lang="en-US" sz="2499" b="1" spc="47">
                <a:solidFill>
                  <a:srgbClr val="02051A"/>
                </a:solidFill>
                <a:latin typeface="Montserrat Bold"/>
                <a:ea typeface="Montserrat Bold"/>
                <a:cs typeface="Montserrat Bold"/>
                <a:sym typeface="Montserrat Bold"/>
              </a:rPr>
              <a:t>II - alienação</a:t>
            </a:r>
            <a:r>
              <a:rPr lang="en-US" sz="2499" spc="47">
                <a:solidFill>
                  <a:srgbClr val="02051A"/>
                </a:solidFill>
                <a:latin typeface="Montserrat"/>
                <a:ea typeface="Montserrat"/>
                <a:cs typeface="Montserrat"/>
                <a:sym typeface="Montserrat"/>
              </a:rPr>
              <a:t> ou cessão de direitos de bem imóvel, desde que tenham por objeto </a:t>
            </a:r>
            <a:r>
              <a:rPr lang="en-US" sz="2499" b="1" spc="47">
                <a:solidFill>
                  <a:srgbClr val="02051A"/>
                </a:solidFill>
                <a:latin typeface="Montserrat Bold"/>
                <a:ea typeface="Montserrat Bold"/>
                <a:cs typeface="Montserrat Bold"/>
                <a:sym typeface="Montserrat Bold"/>
              </a:rPr>
              <a:t>mais de 3 (três) imóveis distintos no ano-calendário anterior;</a:t>
            </a:r>
          </a:p>
          <a:p>
            <a:pPr algn="just">
              <a:lnSpc>
                <a:spcPts val="3248"/>
              </a:lnSpc>
            </a:pPr>
            <a:r>
              <a:rPr lang="en-US" sz="2499" spc="47">
                <a:solidFill>
                  <a:srgbClr val="02051A"/>
                </a:solidFill>
                <a:latin typeface="Montserrat"/>
                <a:ea typeface="Montserrat"/>
                <a:cs typeface="Montserrat"/>
                <a:sym typeface="Montserrat"/>
              </a:rPr>
              <a:t> </a:t>
            </a:r>
            <a:r>
              <a:rPr lang="en-US" sz="2499" b="1" spc="47">
                <a:solidFill>
                  <a:srgbClr val="02051A"/>
                </a:solidFill>
                <a:latin typeface="Montserrat Bold"/>
                <a:ea typeface="Montserrat Bold"/>
                <a:cs typeface="Montserrat Bold"/>
                <a:sym typeface="Montserrat Bold"/>
              </a:rPr>
              <a:t>III - alienação</a:t>
            </a:r>
            <a:r>
              <a:rPr lang="en-US" sz="2499" spc="47">
                <a:solidFill>
                  <a:srgbClr val="02051A"/>
                </a:solidFill>
                <a:latin typeface="Montserrat"/>
                <a:ea typeface="Montserrat"/>
                <a:cs typeface="Montserrat"/>
                <a:sym typeface="Montserrat"/>
              </a:rPr>
              <a:t> ou cessão de direitos, </a:t>
            </a:r>
            <a:r>
              <a:rPr lang="en-US" sz="2499" b="1" spc="47">
                <a:solidFill>
                  <a:srgbClr val="02051A"/>
                </a:solidFill>
                <a:latin typeface="Montserrat Bold"/>
                <a:ea typeface="Montserrat Bold"/>
                <a:cs typeface="Montserrat Bold"/>
                <a:sym typeface="Montserrat Bold"/>
              </a:rPr>
              <a:t>no ano-calendário anterior</a:t>
            </a:r>
            <a:r>
              <a:rPr lang="en-US" sz="2499" spc="47">
                <a:solidFill>
                  <a:srgbClr val="02051A"/>
                </a:solidFill>
                <a:latin typeface="Montserrat"/>
                <a:ea typeface="Montserrat"/>
                <a:cs typeface="Montserrat"/>
                <a:sym typeface="Montserrat"/>
              </a:rPr>
              <a:t>, de </a:t>
            </a:r>
            <a:r>
              <a:rPr lang="en-US" sz="2499" b="1" spc="47">
                <a:solidFill>
                  <a:srgbClr val="02051A"/>
                </a:solidFill>
                <a:latin typeface="Montserrat Bold"/>
                <a:ea typeface="Montserrat Bold"/>
                <a:cs typeface="Montserrat Bold"/>
                <a:sym typeface="Montserrat Bold"/>
              </a:rPr>
              <a:t>mais de 1 (um) bem imóvel construído pelo próprio alienante nos 5 (cinco) anos anteriores à data da alienação.</a:t>
            </a:r>
          </a:p>
          <a:p>
            <a:pPr algn="just">
              <a:lnSpc>
                <a:spcPts val="3248"/>
              </a:lnSpc>
            </a:pPr>
            <a:endParaRPr lang="en-US" sz="2499" b="1" spc="47">
              <a:solidFill>
                <a:srgbClr val="02051A"/>
              </a:solidFill>
              <a:latin typeface="Montserrat Bold"/>
              <a:ea typeface="Montserrat Bold"/>
              <a:cs typeface="Montserrat Bold"/>
              <a:sym typeface="Montserrat Bo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9389" y="-1310435"/>
            <a:ext cx="18379730" cy="12253154"/>
            <a:chOff x="0" y="0"/>
            <a:chExt cx="24506307" cy="16337539"/>
          </a:xfrm>
        </p:grpSpPr>
        <p:sp>
          <p:nvSpPr>
            <p:cNvPr id="3" name="Freeform 3"/>
            <p:cNvSpPr/>
            <p:nvPr/>
          </p:nvSpPr>
          <p:spPr>
            <a:xfrm>
              <a:off x="0" y="0"/>
              <a:ext cx="24506301" cy="16337535"/>
            </a:xfrm>
            <a:custGeom>
              <a:avLst/>
              <a:gdLst/>
              <a:ahLst/>
              <a:cxnLst/>
              <a:rect l="l" t="t" r="r" b="b"/>
              <a:pathLst>
                <a:path w="24506301" h="16337535">
                  <a:moveTo>
                    <a:pt x="0" y="0"/>
                  </a:moveTo>
                  <a:lnTo>
                    <a:pt x="24506301" y="0"/>
                  </a:lnTo>
                  <a:lnTo>
                    <a:pt x="24506301" y="16337535"/>
                  </a:lnTo>
                  <a:lnTo>
                    <a:pt x="0" y="16337535"/>
                  </a:lnTo>
                  <a:lnTo>
                    <a:pt x="0" y="0"/>
                  </a:lnTo>
                  <a:close/>
                </a:path>
              </a:pathLst>
            </a:custGeom>
            <a:blipFill>
              <a:blip r:embed="rId2">
                <a:alphaModFix amt="6999"/>
              </a:blip>
              <a:stretch>
                <a:fillRect t="-14" b="-14"/>
              </a:stretch>
            </a:blipFill>
          </p:spPr>
        </p:sp>
      </p:grpSp>
      <p:grpSp>
        <p:nvGrpSpPr>
          <p:cNvPr id="4" name="Group 4"/>
          <p:cNvGrpSpPr/>
          <p:nvPr/>
        </p:nvGrpSpPr>
        <p:grpSpPr>
          <a:xfrm>
            <a:off x="1028700" y="-874133"/>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6" name="TextBox 6"/>
          <p:cNvSpPr txBox="1"/>
          <p:nvPr/>
        </p:nvSpPr>
        <p:spPr>
          <a:xfrm>
            <a:off x="987671" y="1319720"/>
            <a:ext cx="16120093" cy="1016610"/>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Bold Italics"/>
                <a:ea typeface="Montserrat Bold Italics"/>
                <a:cs typeface="Montserrat Bold Italics"/>
                <a:sym typeface="Montserrat Bold Italics"/>
              </a:rPr>
              <a:t>CIB reaparece no art.265, pertencente a Seção VII, Disposições Finais, mas de qual capítulo?</a:t>
            </a:r>
          </a:p>
        </p:txBody>
      </p:sp>
      <p:sp>
        <p:nvSpPr>
          <p:cNvPr id="7" name="TextBox 7"/>
          <p:cNvSpPr txBox="1"/>
          <p:nvPr/>
        </p:nvSpPr>
        <p:spPr>
          <a:xfrm>
            <a:off x="1063440" y="2504506"/>
            <a:ext cx="16271629" cy="6130922"/>
          </a:xfrm>
          <a:prstGeom prst="rect">
            <a:avLst/>
          </a:prstGeom>
        </p:spPr>
        <p:txBody>
          <a:bodyPr lIns="0" tIns="0" rIns="0" bIns="0" rtlCol="0" anchor="t">
            <a:spAutoFit/>
          </a:bodyPr>
          <a:lstStyle/>
          <a:p>
            <a:pPr algn="just">
              <a:lnSpc>
                <a:spcPts val="3248"/>
              </a:lnSpc>
            </a:pPr>
            <a:r>
              <a:rPr lang="en-US" sz="2499" spc="47">
                <a:solidFill>
                  <a:srgbClr val="02051A"/>
                </a:solidFill>
                <a:latin typeface="Montserrat"/>
                <a:ea typeface="Montserrat"/>
                <a:cs typeface="Montserrat"/>
                <a:sym typeface="Montserrat"/>
              </a:rPr>
              <a:t> </a:t>
            </a:r>
            <a:r>
              <a:rPr lang="en-US" sz="2499" b="1" spc="47">
                <a:solidFill>
                  <a:srgbClr val="02051A"/>
                </a:solidFill>
                <a:latin typeface="Montserrat Bold"/>
                <a:ea typeface="Montserrat Bold"/>
                <a:cs typeface="Montserrat Bold"/>
                <a:sym typeface="Montserrat Bold"/>
              </a:rPr>
              <a:t>§ 2º Também será considerada contribuinte</a:t>
            </a:r>
            <a:r>
              <a:rPr lang="en-US" sz="2499" spc="47">
                <a:solidFill>
                  <a:srgbClr val="02051A"/>
                </a:solidFill>
                <a:latin typeface="Montserrat"/>
                <a:ea typeface="Montserrat"/>
                <a:cs typeface="Montserrat"/>
                <a:sym typeface="Montserrat"/>
              </a:rPr>
              <a:t> do regime regular do IBS e da CBS no próprio ano calendário, </a:t>
            </a:r>
            <a:r>
              <a:rPr lang="en-US" sz="2499" b="1" spc="47">
                <a:solidFill>
                  <a:srgbClr val="02051A"/>
                </a:solidFill>
                <a:latin typeface="Montserrat Bold"/>
                <a:ea typeface="Montserrat Bold"/>
                <a:cs typeface="Montserrat Bold"/>
                <a:sym typeface="Montserrat Bold"/>
              </a:rPr>
              <a:t>a pessoa física</a:t>
            </a:r>
            <a:r>
              <a:rPr lang="en-US" sz="2499" spc="47">
                <a:solidFill>
                  <a:srgbClr val="02051A"/>
                </a:solidFill>
                <a:latin typeface="Montserrat"/>
                <a:ea typeface="Montserrat"/>
                <a:cs typeface="Montserrat"/>
                <a:sym typeface="Montserrat"/>
              </a:rPr>
              <a:t> de que trata o caput do § 1º deste artigo, em relação às seguintes operações:</a:t>
            </a:r>
          </a:p>
          <a:p>
            <a:pPr algn="just">
              <a:lnSpc>
                <a:spcPts val="3248"/>
              </a:lnSpc>
            </a:pPr>
            <a:r>
              <a:rPr lang="en-US" sz="2499" spc="47">
                <a:solidFill>
                  <a:srgbClr val="02051A"/>
                </a:solidFill>
                <a:latin typeface="Montserrat"/>
                <a:ea typeface="Montserrat"/>
                <a:cs typeface="Montserrat"/>
                <a:sym typeface="Montserrat"/>
              </a:rPr>
              <a:t> </a:t>
            </a:r>
            <a:r>
              <a:rPr lang="en-US" sz="2499" b="1" spc="47">
                <a:solidFill>
                  <a:srgbClr val="02051A"/>
                </a:solidFill>
                <a:latin typeface="Montserrat Bold"/>
                <a:ea typeface="Montserrat Bold"/>
                <a:cs typeface="Montserrat Bold"/>
                <a:sym typeface="Montserrat Bold"/>
              </a:rPr>
              <a:t>I - a alienação ou cessão de direitos de imóveis que exceda os limites previsto nos incisos II e III do § 1º deste artigo;</a:t>
            </a:r>
            <a:r>
              <a:rPr lang="en-US" sz="2499" spc="47">
                <a:solidFill>
                  <a:srgbClr val="02051A"/>
                </a:solidFill>
                <a:latin typeface="Montserrat"/>
                <a:ea typeface="Montserrat"/>
                <a:cs typeface="Montserrat"/>
                <a:sym typeface="Montserrat"/>
              </a:rPr>
              <a:t> (ou seja 4º imóvel ou 2º imóvel constrúido passa a ser contribuinte IBS ano e</a:t>
            </a:r>
          </a:p>
          <a:p>
            <a:pPr algn="just">
              <a:lnSpc>
                <a:spcPts val="3248"/>
              </a:lnSpc>
            </a:pPr>
            <a:r>
              <a:rPr lang="en-US" sz="2499" b="1" spc="47">
                <a:solidFill>
                  <a:srgbClr val="02051A"/>
                </a:solidFill>
                <a:latin typeface="Montserrat Bold"/>
                <a:ea typeface="Montserrat Bold"/>
                <a:cs typeface="Montserrat Bold"/>
                <a:sym typeface="Montserrat Bold"/>
              </a:rPr>
              <a:t> II - a locação,</a:t>
            </a:r>
            <a:r>
              <a:rPr lang="en-US" sz="2499" spc="47">
                <a:solidFill>
                  <a:srgbClr val="02051A"/>
                </a:solidFill>
                <a:latin typeface="Montserrat"/>
                <a:ea typeface="Montserrat"/>
                <a:cs typeface="Montserrat"/>
                <a:sym typeface="Montserrat"/>
              </a:rPr>
              <a:t> cessão onerosa ou arrendamento de bem imóvel em valor </a:t>
            </a:r>
            <a:r>
              <a:rPr lang="en-US" sz="2499" b="1" spc="47">
                <a:solidFill>
                  <a:srgbClr val="02051A"/>
                </a:solidFill>
                <a:latin typeface="Montserrat Bold"/>
                <a:ea typeface="Montserrat Bold"/>
                <a:cs typeface="Montserrat Bold"/>
                <a:sym typeface="Montserrat Bold"/>
              </a:rPr>
              <a:t>que exceda em 20%</a:t>
            </a:r>
            <a:r>
              <a:rPr lang="en-US" sz="2499" spc="47">
                <a:solidFill>
                  <a:srgbClr val="02051A"/>
                </a:solidFill>
                <a:latin typeface="Montserrat"/>
                <a:ea typeface="Montserrat"/>
                <a:cs typeface="Montserrat"/>
                <a:sym typeface="Montserrat"/>
              </a:rPr>
              <a:t> (vinte por cento) o limite previsto na alínea “a” do inciso I do § 1º deste artigo. (240 mil + 20% = 288 mil).</a:t>
            </a:r>
          </a:p>
          <a:p>
            <a:pPr algn="just">
              <a:lnSpc>
                <a:spcPts val="3248"/>
              </a:lnSpc>
            </a:pPr>
            <a:endParaRPr lang="en-US" sz="2499" spc="47">
              <a:solidFill>
                <a:srgbClr val="02051A"/>
              </a:solidFill>
              <a:latin typeface="Montserrat"/>
              <a:ea typeface="Montserrat"/>
              <a:cs typeface="Montserrat"/>
              <a:sym typeface="Montserrat"/>
            </a:endParaRPr>
          </a:p>
          <a:p>
            <a:pPr algn="just">
              <a:lnSpc>
                <a:spcPts val="3248"/>
              </a:lnSpc>
            </a:pPr>
            <a:r>
              <a:rPr lang="en-US" sz="2499" spc="47">
                <a:solidFill>
                  <a:srgbClr val="02051A"/>
                </a:solidFill>
                <a:latin typeface="Montserrat"/>
                <a:ea typeface="Montserrat"/>
                <a:cs typeface="Montserrat"/>
                <a:sym typeface="Montserrat"/>
              </a:rPr>
              <a:t> § 5º O valor previsto na alínea “a” do inciso I do § 1º </a:t>
            </a:r>
            <a:r>
              <a:rPr lang="en-US" sz="2499" b="1" spc="47">
                <a:solidFill>
                  <a:srgbClr val="02051A"/>
                </a:solidFill>
                <a:latin typeface="Montserrat Bold"/>
                <a:ea typeface="Montserrat Bold"/>
                <a:cs typeface="Montserrat Bold"/>
                <a:sym typeface="Montserrat Bold"/>
              </a:rPr>
              <a:t>será atualizado mensalmente </a:t>
            </a:r>
            <a:r>
              <a:rPr lang="en-US" sz="2499" spc="47">
                <a:solidFill>
                  <a:srgbClr val="02051A"/>
                </a:solidFill>
                <a:latin typeface="Montserrat"/>
                <a:ea typeface="Montserrat"/>
                <a:cs typeface="Montserrat"/>
                <a:sym typeface="Montserrat"/>
              </a:rPr>
              <a:t>a partir da data de publicação desta Lei Complementar </a:t>
            </a:r>
            <a:r>
              <a:rPr lang="en-US" sz="2499" b="1" spc="47">
                <a:solidFill>
                  <a:srgbClr val="02051A"/>
                </a:solidFill>
                <a:latin typeface="Montserrat Bold"/>
                <a:ea typeface="Montserrat Bold"/>
                <a:cs typeface="Montserrat Bold"/>
                <a:sym typeface="Montserrat Bold"/>
              </a:rPr>
              <a:t>pelo IPCA</a:t>
            </a:r>
            <a:r>
              <a:rPr lang="en-US" sz="2499" spc="47">
                <a:solidFill>
                  <a:srgbClr val="02051A"/>
                </a:solidFill>
                <a:latin typeface="Montserrat"/>
                <a:ea typeface="Montserrat"/>
                <a:cs typeface="Montserrat"/>
                <a:sym typeface="Montserrat"/>
              </a:rPr>
              <a:t> ou por outro índice que vier a substituí-lo.</a:t>
            </a:r>
          </a:p>
          <a:p>
            <a:pPr algn="just">
              <a:lnSpc>
                <a:spcPts val="3248"/>
              </a:lnSpc>
            </a:pPr>
            <a:endParaRPr lang="en-US" sz="2499" spc="47">
              <a:solidFill>
                <a:srgbClr val="02051A"/>
              </a:solidFill>
              <a:latin typeface="Montserrat"/>
              <a:ea typeface="Montserrat"/>
              <a:cs typeface="Montserrat"/>
              <a:sym typeface="Montserrat"/>
            </a:endParaRPr>
          </a:p>
          <a:p>
            <a:pPr algn="just">
              <a:lnSpc>
                <a:spcPts val="3248"/>
              </a:lnSpc>
            </a:pPr>
            <a:endParaRPr lang="en-US" sz="2499" spc="47">
              <a:solidFill>
                <a:srgbClr val="02051A"/>
              </a:solidFill>
              <a:latin typeface="Montserrat"/>
              <a:ea typeface="Montserrat"/>
              <a:cs typeface="Montserrat"/>
              <a:sym typeface="Montserrat"/>
            </a:endParaRPr>
          </a:p>
          <a:p>
            <a:pPr algn="just">
              <a:lnSpc>
                <a:spcPts val="3248"/>
              </a:lnSpc>
            </a:pPr>
            <a:endParaRPr lang="en-US" sz="2499" spc="47">
              <a:solidFill>
                <a:srgbClr val="02051A"/>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9389" y="-1310435"/>
            <a:ext cx="18379730" cy="12253154"/>
            <a:chOff x="0" y="0"/>
            <a:chExt cx="24506307" cy="16337539"/>
          </a:xfrm>
        </p:grpSpPr>
        <p:sp>
          <p:nvSpPr>
            <p:cNvPr id="3" name="Freeform 3"/>
            <p:cNvSpPr/>
            <p:nvPr/>
          </p:nvSpPr>
          <p:spPr>
            <a:xfrm>
              <a:off x="0" y="0"/>
              <a:ext cx="24506301" cy="16337535"/>
            </a:xfrm>
            <a:custGeom>
              <a:avLst/>
              <a:gdLst/>
              <a:ahLst/>
              <a:cxnLst/>
              <a:rect l="l" t="t" r="r" b="b"/>
              <a:pathLst>
                <a:path w="24506301" h="16337535">
                  <a:moveTo>
                    <a:pt x="0" y="0"/>
                  </a:moveTo>
                  <a:lnTo>
                    <a:pt x="24506301" y="0"/>
                  </a:lnTo>
                  <a:lnTo>
                    <a:pt x="24506301" y="16337535"/>
                  </a:lnTo>
                  <a:lnTo>
                    <a:pt x="0" y="16337535"/>
                  </a:lnTo>
                  <a:lnTo>
                    <a:pt x="0" y="0"/>
                  </a:lnTo>
                  <a:close/>
                </a:path>
              </a:pathLst>
            </a:custGeom>
            <a:blipFill>
              <a:blip r:embed="rId2">
                <a:alphaModFix amt="6999"/>
              </a:blip>
              <a:stretch>
                <a:fillRect t="-14" b="-14"/>
              </a:stretch>
            </a:blipFill>
          </p:spPr>
        </p:sp>
      </p:grpSp>
      <p:grpSp>
        <p:nvGrpSpPr>
          <p:cNvPr id="4" name="Group 4"/>
          <p:cNvGrpSpPr/>
          <p:nvPr/>
        </p:nvGrpSpPr>
        <p:grpSpPr>
          <a:xfrm>
            <a:off x="1028700" y="9591065"/>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6" name="Group 6"/>
          <p:cNvGrpSpPr/>
          <p:nvPr/>
        </p:nvGrpSpPr>
        <p:grpSpPr>
          <a:xfrm>
            <a:off x="1028700" y="-874133"/>
            <a:ext cx="16230600" cy="1351653"/>
            <a:chOff x="0" y="0"/>
            <a:chExt cx="21640800" cy="1802204"/>
          </a:xfrm>
        </p:grpSpPr>
        <p:sp>
          <p:nvSpPr>
            <p:cNvPr id="7" name="Freeform 7"/>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8" name="TextBox 8"/>
          <p:cNvSpPr txBox="1"/>
          <p:nvPr/>
        </p:nvSpPr>
        <p:spPr>
          <a:xfrm>
            <a:off x="987671" y="1319720"/>
            <a:ext cx="16120093" cy="930910"/>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Bold Italics"/>
                <a:ea typeface="Montserrat Bold Italics"/>
                <a:cs typeface="Montserrat Bold Italics"/>
                <a:sym typeface="Montserrat Bold Italics"/>
              </a:rPr>
              <a:t>CADASTRO IMOBILIÁRIO BRASILEIRO (CIB) E OBRIGAÇÕES CADASTRAIS </a:t>
            </a:r>
          </a:p>
        </p:txBody>
      </p:sp>
      <p:sp>
        <p:nvSpPr>
          <p:cNvPr id="9" name="TextBox 9"/>
          <p:cNvSpPr txBox="1"/>
          <p:nvPr/>
        </p:nvSpPr>
        <p:spPr>
          <a:xfrm>
            <a:off x="911903" y="2465916"/>
            <a:ext cx="16271629" cy="7315200"/>
          </a:xfrm>
          <a:prstGeom prst="rect">
            <a:avLst/>
          </a:prstGeom>
        </p:spPr>
        <p:txBody>
          <a:bodyPr lIns="0" tIns="0" rIns="0" bIns="0" rtlCol="0" anchor="t">
            <a:spAutoFit/>
          </a:bodyPr>
          <a:lstStyle/>
          <a:p>
            <a:pPr algn="just">
              <a:lnSpc>
                <a:spcPts val="3898"/>
              </a:lnSpc>
            </a:pPr>
            <a:r>
              <a:rPr lang="en-US" sz="2999" b="1" spc="59">
                <a:solidFill>
                  <a:srgbClr val="02051A"/>
                </a:solidFill>
                <a:latin typeface="Montserrat Bold"/>
                <a:ea typeface="Montserrat Bold"/>
                <a:cs typeface="Montserrat Bold"/>
                <a:sym typeface="Montserrat Bold"/>
              </a:rPr>
              <a:t>Art. 265 – Obrigatoriedade de inscrição no CIB</a:t>
            </a:r>
          </a:p>
          <a:p>
            <a:pPr marL="685678" lvl="2" indent="-228559" algn="just">
              <a:lnSpc>
                <a:spcPts val="3898"/>
              </a:lnSpc>
              <a:buFont typeface="Arial"/>
              <a:buChar char="⚬"/>
            </a:pPr>
            <a:r>
              <a:rPr lang="en-US" sz="2999" spc="59">
                <a:solidFill>
                  <a:srgbClr val="02051A"/>
                </a:solidFill>
                <a:latin typeface="Montserrat"/>
                <a:ea typeface="Montserrat"/>
                <a:cs typeface="Montserrat"/>
                <a:sym typeface="Montserrat"/>
              </a:rPr>
              <a:t>Todos os imóveis urbanos e rurais deverão estar inscritos no CIB, integrado ao Sinter.</a:t>
            </a:r>
          </a:p>
          <a:p>
            <a:pPr marL="685678" lvl="2" indent="-228559" algn="just">
              <a:lnSpc>
                <a:spcPts val="3898"/>
              </a:lnSpc>
              <a:buFont typeface="Arial"/>
              <a:buChar char="⚬"/>
            </a:pPr>
            <a:r>
              <a:rPr lang="en-US" sz="2999" spc="59">
                <a:solidFill>
                  <a:srgbClr val="02051A"/>
                </a:solidFill>
                <a:latin typeface="Montserrat"/>
                <a:ea typeface="Montserrat"/>
                <a:cs typeface="Montserrat"/>
                <a:sym typeface="Montserrat"/>
              </a:rPr>
              <a:t>O CIB servirá como identificador único dos bens imóveis.</a:t>
            </a:r>
          </a:p>
          <a:p>
            <a:pPr marL="685678" lvl="2" indent="-228559" algn="just">
              <a:lnSpc>
                <a:spcPts val="3898"/>
              </a:lnSpc>
            </a:pPr>
            <a:r>
              <a:rPr lang="en-US" sz="2999" b="1" spc="59">
                <a:solidFill>
                  <a:srgbClr val="02051A"/>
                </a:solidFill>
                <a:latin typeface="Montserrat Bold"/>
                <a:ea typeface="Montserrat Bold"/>
                <a:cs typeface="Montserrat Bold"/>
                <a:sym typeface="Montserrat Bold"/>
              </a:rPr>
              <a:t>CIB será obrigatório em:</a:t>
            </a:r>
          </a:p>
          <a:p>
            <a:pPr marL="685678" lvl="2" indent="-228559" algn="just">
              <a:lnSpc>
                <a:spcPts val="3898"/>
              </a:lnSpc>
              <a:buFont typeface="Arial"/>
              <a:buChar char="⚬"/>
            </a:pPr>
            <a:r>
              <a:rPr lang="en-US" sz="2999" spc="59">
                <a:solidFill>
                  <a:srgbClr val="02051A"/>
                </a:solidFill>
                <a:latin typeface="Montserrat"/>
                <a:ea typeface="Montserrat"/>
                <a:cs typeface="Montserrat"/>
                <a:sym typeface="Montserrat"/>
              </a:rPr>
              <a:t>Todos os documentos municipais de obras de construção civil</a:t>
            </a:r>
          </a:p>
          <a:p>
            <a:pPr marL="685678" lvl="2" indent="-228559" algn="just">
              <a:lnSpc>
                <a:spcPts val="3898"/>
              </a:lnSpc>
              <a:buFont typeface="Arial"/>
              <a:buChar char="⚬"/>
            </a:pPr>
            <a:r>
              <a:rPr lang="en-US" sz="2999" spc="59">
                <a:solidFill>
                  <a:srgbClr val="02051A"/>
                </a:solidFill>
                <a:latin typeface="Montserrat"/>
                <a:ea typeface="Montserrat"/>
                <a:cs typeface="Montserrat"/>
                <a:sym typeface="Montserrat"/>
              </a:rPr>
              <a:t>Sistemas de cartórios, municípios e órgãos públicos</a:t>
            </a:r>
          </a:p>
          <a:p>
            <a:pPr marL="685678" lvl="2" indent="-228559" algn="just">
              <a:lnSpc>
                <a:spcPts val="3898"/>
              </a:lnSpc>
            </a:pPr>
            <a:r>
              <a:rPr lang="en-US" sz="2999" spc="59">
                <a:solidFill>
                  <a:srgbClr val="02051A"/>
                </a:solidFill>
                <a:latin typeface="Montserrat"/>
                <a:ea typeface="Montserrat"/>
                <a:cs typeface="Montserrat"/>
                <a:sym typeface="Montserrat"/>
              </a:rPr>
              <a:t> </a:t>
            </a:r>
            <a:r>
              <a:rPr lang="en-US" sz="2999" b="1" spc="59">
                <a:solidFill>
                  <a:srgbClr val="02051A"/>
                </a:solidFill>
                <a:latin typeface="Montserrat Bold"/>
                <a:ea typeface="Montserrat Bold"/>
                <a:cs typeface="Montserrat Bold"/>
                <a:sym typeface="Montserrat Bold"/>
              </a:rPr>
              <a:t>Prazos para adequação (Art. 266):</a:t>
            </a:r>
          </a:p>
          <a:p>
            <a:pPr marL="685678" lvl="2" indent="-228559" algn="just">
              <a:lnSpc>
                <a:spcPts val="3898"/>
              </a:lnSpc>
              <a:buFont typeface="Arial"/>
              <a:buChar char="⚬"/>
            </a:pPr>
            <a:r>
              <a:rPr lang="en-US" sz="2999" spc="59">
                <a:solidFill>
                  <a:srgbClr val="02051A"/>
                </a:solidFill>
                <a:latin typeface="Montserrat"/>
                <a:ea typeface="Montserrat"/>
                <a:cs typeface="Montserrat"/>
                <a:sym typeface="Montserrat"/>
              </a:rPr>
              <a:t>12 meses: União, DF e capitais dos Estados + cartórios</a:t>
            </a:r>
          </a:p>
          <a:p>
            <a:pPr marL="685678" lvl="2" indent="-228559" algn="just">
              <a:lnSpc>
                <a:spcPts val="3898"/>
              </a:lnSpc>
              <a:buFont typeface="Arial"/>
              <a:buChar char="⚬"/>
            </a:pPr>
            <a:r>
              <a:rPr lang="en-US" sz="2999" spc="59">
                <a:solidFill>
                  <a:srgbClr val="02051A"/>
                </a:solidFill>
                <a:latin typeface="Montserrat"/>
                <a:ea typeface="Montserrat"/>
                <a:cs typeface="Montserrat"/>
                <a:sym typeface="Montserrat"/>
              </a:rPr>
              <a:t>24 meses: Estados e demais Municípios</a:t>
            </a:r>
          </a:p>
          <a:p>
            <a:pPr marL="685678" lvl="2" indent="-228559" algn="just">
              <a:lnSpc>
                <a:spcPts val="3898"/>
              </a:lnSpc>
            </a:pPr>
            <a:endParaRPr lang="en-US" sz="2999" spc="59">
              <a:solidFill>
                <a:srgbClr val="02051A"/>
              </a:solidFill>
              <a:latin typeface="Montserrat"/>
              <a:ea typeface="Montserrat"/>
              <a:cs typeface="Montserrat"/>
              <a:sym typeface="Montserrat"/>
            </a:endParaRPr>
          </a:p>
          <a:p>
            <a:pPr marL="525862" lvl="2" indent="-175287" algn="just">
              <a:lnSpc>
                <a:spcPts val="2990"/>
              </a:lnSpc>
            </a:pPr>
            <a:r>
              <a:rPr lang="en-US" sz="2300" spc="46">
                <a:solidFill>
                  <a:srgbClr val="02051A"/>
                </a:solidFill>
                <a:latin typeface="Montserrat"/>
                <a:ea typeface="Montserrat"/>
                <a:cs typeface="Montserrat"/>
                <a:sym typeface="Montserrat"/>
              </a:rPr>
              <a:t> Art. 544. Esta Lei Complementar entra em vigor na data de sua publicação, produzindo efeitos:      </a:t>
            </a:r>
            <a:r>
              <a:rPr lang="en-US" sz="2300" u="sng" spc="46">
                <a:solidFill>
                  <a:srgbClr val="0000FF"/>
                </a:solidFill>
                <a:latin typeface="Montserrat"/>
                <a:ea typeface="Montserrat"/>
                <a:cs typeface="Montserrat"/>
                <a:sym typeface="Montserrat"/>
                <a:hlinkClick r:id="rId3" tooltip="https://www.planalto.gov.br/ccivil_03/leis/lcp/lcp214.htm#art544-6"/>
              </a:rPr>
              <a:t>Produção de efeitos</a:t>
            </a:r>
          </a:p>
          <a:p>
            <a:pPr marL="525781" lvl="2" indent="-175260" algn="just">
              <a:lnSpc>
                <a:spcPts val="2990"/>
              </a:lnSpc>
              <a:buFont typeface="Arial"/>
              <a:buChar char="⚬"/>
            </a:pPr>
            <a:r>
              <a:rPr lang="en-US" sz="2300" spc="46">
                <a:solidFill>
                  <a:srgbClr val="02051A"/>
                </a:solidFill>
                <a:latin typeface="Montserrat"/>
                <a:ea typeface="Montserrat"/>
                <a:cs typeface="Montserrat"/>
                <a:sym typeface="Montserrat"/>
              </a:rPr>
              <a:t> II - a partir de 1º de janeiro de 2025, em relação aos </a:t>
            </a:r>
            <a:r>
              <a:rPr lang="en-US" sz="2300" u="sng" spc="46">
                <a:solidFill>
                  <a:srgbClr val="0000FF"/>
                </a:solidFill>
                <a:latin typeface="Montserrat"/>
                <a:ea typeface="Montserrat"/>
                <a:cs typeface="Montserrat"/>
                <a:sym typeface="Montserrat"/>
                <a:hlinkClick r:id="rId4" tooltip="https://www.planalto.gov.br/ccivil_03/leis/lcp/lcp214.htm#art35"/>
              </a:rPr>
              <a:t>arts. 35,</a:t>
            </a:r>
            <a:r>
              <a:rPr lang="en-US" sz="2300" spc="46">
                <a:solidFill>
                  <a:srgbClr val="02051A"/>
                </a:solidFill>
                <a:latin typeface="Montserrat"/>
                <a:ea typeface="Montserrat"/>
                <a:cs typeface="Montserrat"/>
                <a:sym typeface="Montserrat"/>
              </a:rPr>
              <a:t> </a:t>
            </a:r>
            <a:r>
              <a:rPr lang="en-US" sz="2300" u="sng" spc="46">
                <a:solidFill>
                  <a:srgbClr val="0000FF"/>
                </a:solidFill>
                <a:latin typeface="Montserrat"/>
                <a:ea typeface="Montserrat"/>
                <a:cs typeface="Montserrat"/>
                <a:sym typeface="Montserrat"/>
                <a:hlinkClick r:id="rId5" tooltip="https://www.planalto.gov.br/ccivil_03/leis/lcp/lcp214.htm#art58"/>
              </a:rPr>
              <a:t>58</a:t>
            </a:r>
            <a:r>
              <a:rPr lang="en-US" sz="2300" spc="46">
                <a:solidFill>
                  <a:srgbClr val="02051A"/>
                </a:solidFill>
                <a:latin typeface="Montserrat"/>
                <a:ea typeface="Montserrat"/>
                <a:cs typeface="Montserrat"/>
                <a:sym typeface="Montserrat"/>
              </a:rPr>
              <a:t>, </a:t>
            </a:r>
            <a:r>
              <a:rPr lang="en-US" sz="2300" u="sng" spc="46">
                <a:solidFill>
                  <a:srgbClr val="0000FF"/>
                </a:solidFill>
                <a:latin typeface="Montserrat"/>
                <a:ea typeface="Montserrat"/>
                <a:cs typeface="Montserrat"/>
                <a:sym typeface="Montserrat"/>
                <a:hlinkClick r:id="rId6" tooltip="https://www.planalto.gov.br/ccivil_03/leis/lcp/lcp214.htm#art60%C2%A73"/>
              </a:rPr>
              <a:t>caput, 60, § 3º</a:t>
            </a:r>
            <a:r>
              <a:rPr lang="en-US" sz="2300" spc="46">
                <a:solidFill>
                  <a:srgbClr val="02051A"/>
                </a:solidFill>
                <a:latin typeface="Montserrat"/>
                <a:ea typeface="Montserrat"/>
                <a:cs typeface="Montserrat"/>
                <a:sym typeface="Montserrat"/>
              </a:rPr>
              <a:t>, </a:t>
            </a:r>
            <a:r>
              <a:rPr lang="en-US" sz="2300" u="sng" spc="46">
                <a:solidFill>
                  <a:srgbClr val="0000FF"/>
                </a:solidFill>
                <a:latin typeface="Montserrat"/>
                <a:ea typeface="Montserrat"/>
                <a:cs typeface="Montserrat"/>
                <a:sym typeface="Montserrat"/>
                <a:hlinkClick r:id="rId7" tooltip="https://www.planalto.gov.br/ccivil_03/leis/lcp/lcp214.htm#art62"/>
              </a:rPr>
              <a:t>62</a:t>
            </a:r>
            <a:r>
              <a:rPr lang="en-US" sz="2300" spc="46">
                <a:solidFill>
                  <a:srgbClr val="02051A"/>
                </a:solidFill>
                <a:latin typeface="Montserrat"/>
                <a:ea typeface="Montserrat"/>
                <a:cs typeface="Montserrat"/>
                <a:sym typeface="Montserrat"/>
              </a:rPr>
              <a:t>, </a:t>
            </a:r>
            <a:r>
              <a:rPr lang="en-US" sz="2300" u="sng" spc="46">
                <a:solidFill>
                  <a:srgbClr val="0000FF"/>
                </a:solidFill>
                <a:latin typeface="Montserrat"/>
                <a:ea typeface="Montserrat"/>
                <a:cs typeface="Montserrat"/>
                <a:sym typeface="Montserrat"/>
                <a:hlinkClick r:id="rId8" tooltip="https://www.planalto.gov.br/ccivil_03/leis/lcp/lcp214.htm#art266"/>
              </a:rPr>
              <a:t>266</a:t>
            </a:r>
            <a:r>
              <a:rPr lang="en-US" sz="2300" spc="46">
                <a:solidFill>
                  <a:srgbClr val="02051A"/>
                </a:solidFill>
                <a:latin typeface="Montserrat"/>
                <a:ea typeface="Montserrat"/>
                <a:cs typeface="Montserrat"/>
                <a:sym typeface="Montserrat"/>
              </a:rPr>
              <a:t>, </a:t>
            </a:r>
            <a:r>
              <a:rPr lang="en-US" sz="2300" u="sng" spc="46">
                <a:solidFill>
                  <a:srgbClr val="0000FF"/>
                </a:solidFill>
                <a:latin typeface="Montserrat"/>
                <a:ea typeface="Montserrat"/>
                <a:cs typeface="Montserrat"/>
                <a:sym typeface="Montserrat"/>
                <a:hlinkClick r:id="rId9" tooltip="https://www.planalto.gov.br/ccivil_03/leis/lcp/lcp214.htm#art317"/>
              </a:rPr>
              <a:t>317</a:t>
            </a:r>
            <a:r>
              <a:rPr lang="en-US" sz="2300" spc="46">
                <a:solidFill>
                  <a:srgbClr val="02051A"/>
                </a:solidFill>
                <a:latin typeface="Montserrat"/>
                <a:ea typeface="Montserrat"/>
                <a:cs typeface="Montserrat"/>
                <a:sym typeface="Montserrat"/>
              </a:rPr>
              <a:t>, </a:t>
            </a:r>
            <a:r>
              <a:rPr lang="en-US" sz="2300" u="sng" spc="46">
                <a:solidFill>
                  <a:srgbClr val="0000FF"/>
                </a:solidFill>
                <a:latin typeface="Montserrat"/>
                <a:ea typeface="Montserrat"/>
                <a:cs typeface="Montserrat"/>
                <a:sym typeface="Montserrat"/>
                <a:hlinkClick r:id="rId10" tooltip="https://www.planalto.gov.br/ccivil_03/leis/lcp/lcp214.htm#art403"/>
              </a:rPr>
              <a:t>403</a:t>
            </a:r>
            <a:r>
              <a:rPr lang="en-US" sz="2300" spc="46">
                <a:solidFill>
                  <a:srgbClr val="02051A"/>
                </a:solidFill>
                <a:latin typeface="Montserrat"/>
                <a:ea typeface="Montserrat"/>
                <a:cs typeface="Montserrat"/>
                <a:sym typeface="Montserrat"/>
              </a:rPr>
              <a:t>, </a:t>
            </a:r>
            <a:r>
              <a:rPr lang="en-US" sz="2300" u="sng" spc="46">
                <a:solidFill>
                  <a:srgbClr val="0000FF"/>
                </a:solidFill>
                <a:latin typeface="Montserrat"/>
                <a:ea typeface="Montserrat"/>
                <a:cs typeface="Montserrat"/>
                <a:sym typeface="Montserrat"/>
                <a:hlinkClick r:id="rId11" tooltip="https://www.planalto.gov.br/ccivil_03/leis/lcp/lcp214.htm#art480"/>
              </a:rPr>
              <a:t>480 a 484</a:t>
            </a:r>
            <a:r>
              <a:rPr lang="en-US" sz="2300" spc="46">
                <a:solidFill>
                  <a:srgbClr val="02051A"/>
                </a:solidFill>
                <a:latin typeface="Montserrat"/>
                <a:ea typeface="Montserrat"/>
                <a:cs typeface="Montserrat"/>
                <a:sym typeface="Montserrat"/>
              </a:rPr>
              <a:t>, </a:t>
            </a:r>
            <a:r>
              <a:rPr lang="en-US" sz="2300" u="sng" spc="46">
                <a:solidFill>
                  <a:srgbClr val="0000FF"/>
                </a:solidFill>
                <a:latin typeface="Montserrat"/>
                <a:ea typeface="Montserrat"/>
                <a:cs typeface="Montserrat"/>
                <a:sym typeface="Montserrat"/>
                <a:hlinkClick r:id="rId12" tooltip="https://www.planalto.gov.br/ccivil_03/leis/lcp/lcp214.htm#art516"/>
              </a:rPr>
              <a:t>516</a:t>
            </a:r>
            <a:r>
              <a:rPr lang="en-US" sz="2300" spc="46">
                <a:solidFill>
                  <a:srgbClr val="02051A"/>
                </a:solidFill>
                <a:latin typeface="Montserrat"/>
                <a:ea typeface="Montserrat"/>
                <a:cs typeface="Montserrat"/>
                <a:sym typeface="Montserrat"/>
              </a:rPr>
              <a:t> e </a:t>
            </a:r>
            <a:r>
              <a:rPr lang="en-US" sz="2300" u="sng" spc="46">
                <a:solidFill>
                  <a:srgbClr val="0000FF"/>
                </a:solidFill>
                <a:latin typeface="Montserrat"/>
                <a:ea typeface="Montserrat"/>
                <a:cs typeface="Montserrat"/>
                <a:sym typeface="Montserrat"/>
                <a:hlinkClick r:id="rId13" tooltip="https://www.planalto.gov.br/ccivil_03/leis/lcp/lcp214.htm#art541"/>
              </a:rPr>
              <a:t>541;</a:t>
            </a:r>
          </a:p>
          <a:p>
            <a:pPr marL="685573" lvl="2" indent="-228524" algn="just">
              <a:lnSpc>
                <a:spcPts val="3898"/>
              </a:lnSpc>
            </a:pPr>
            <a:endParaRPr lang="en-US" sz="2300" u="sng" spc="46">
              <a:solidFill>
                <a:srgbClr val="0000FF"/>
              </a:solidFill>
              <a:latin typeface="Montserrat"/>
              <a:ea typeface="Montserrat"/>
              <a:cs typeface="Montserrat"/>
              <a:sym typeface="Montserrat"/>
              <a:hlinkClick r:id="rId13" tooltip="https://www.planalto.gov.br/ccivil_03/leis/lcp/lcp214.htm#art541"/>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591065"/>
            <a:ext cx="16230600" cy="1351653"/>
            <a:chOff x="0" y="0"/>
            <a:chExt cx="21640800" cy="1802204"/>
          </a:xfrm>
        </p:grpSpPr>
        <p:sp>
          <p:nvSpPr>
            <p:cNvPr id="3" name="Freeform 3"/>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4" name="Group 4"/>
          <p:cNvGrpSpPr/>
          <p:nvPr/>
        </p:nvGrpSpPr>
        <p:grpSpPr>
          <a:xfrm>
            <a:off x="1028700" y="-874133"/>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6" name="Freeform 6"/>
          <p:cNvSpPr/>
          <p:nvPr/>
        </p:nvSpPr>
        <p:spPr>
          <a:xfrm>
            <a:off x="369357" y="1579867"/>
            <a:ext cx="9932170" cy="4134266"/>
          </a:xfrm>
          <a:custGeom>
            <a:avLst/>
            <a:gdLst/>
            <a:ahLst/>
            <a:cxnLst/>
            <a:rect l="l" t="t" r="r" b="b"/>
            <a:pathLst>
              <a:path w="9932170" h="4134266">
                <a:moveTo>
                  <a:pt x="0" y="0"/>
                </a:moveTo>
                <a:lnTo>
                  <a:pt x="9932171" y="0"/>
                </a:lnTo>
                <a:lnTo>
                  <a:pt x="9932171" y="4134266"/>
                </a:lnTo>
                <a:lnTo>
                  <a:pt x="0" y="4134266"/>
                </a:lnTo>
                <a:lnTo>
                  <a:pt x="0" y="0"/>
                </a:lnTo>
                <a:close/>
              </a:path>
            </a:pathLst>
          </a:custGeom>
          <a:blipFill>
            <a:blip r:embed="rId2"/>
            <a:stretch>
              <a:fillRect/>
            </a:stretch>
          </a:blipFill>
        </p:spPr>
      </p:sp>
      <p:sp>
        <p:nvSpPr>
          <p:cNvPr id="7" name="Freeform 7"/>
          <p:cNvSpPr/>
          <p:nvPr/>
        </p:nvSpPr>
        <p:spPr>
          <a:xfrm>
            <a:off x="10829684" y="3077650"/>
            <a:ext cx="6429616" cy="5272966"/>
          </a:xfrm>
          <a:custGeom>
            <a:avLst/>
            <a:gdLst/>
            <a:ahLst/>
            <a:cxnLst/>
            <a:rect l="l" t="t" r="r" b="b"/>
            <a:pathLst>
              <a:path w="6429616" h="5272966">
                <a:moveTo>
                  <a:pt x="0" y="0"/>
                </a:moveTo>
                <a:lnTo>
                  <a:pt x="6429616" y="0"/>
                </a:lnTo>
                <a:lnTo>
                  <a:pt x="6429616" y="5272966"/>
                </a:lnTo>
                <a:lnTo>
                  <a:pt x="0" y="5272966"/>
                </a:lnTo>
                <a:lnTo>
                  <a:pt x="0" y="0"/>
                </a:lnTo>
                <a:close/>
              </a:path>
            </a:pathLst>
          </a:custGeom>
          <a:blipFill>
            <a:blip r:embed="rId3"/>
            <a:stretch>
              <a:fillRect/>
            </a:stretch>
          </a:blipFill>
        </p:spPr>
      </p:sp>
      <p:sp>
        <p:nvSpPr>
          <p:cNvPr id="8" name="TextBox 8"/>
          <p:cNvSpPr txBox="1"/>
          <p:nvPr/>
        </p:nvSpPr>
        <p:spPr>
          <a:xfrm>
            <a:off x="735226" y="810908"/>
            <a:ext cx="16120093" cy="521310"/>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Bold Italics"/>
                <a:ea typeface="Montserrat Bold Italics"/>
                <a:cs typeface="Montserrat Bold Italics"/>
                <a:sym typeface="Montserrat Bold Italics"/>
              </a:rPr>
              <a:t>CADASTRO IMOBILIÁRIO BRASILEIRO (CIB)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20514" y="-954405"/>
            <a:ext cx="18288000" cy="12195810"/>
            <a:chOff x="0" y="0"/>
            <a:chExt cx="24384000" cy="16261080"/>
          </a:xfrm>
        </p:grpSpPr>
        <p:sp>
          <p:nvSpPr>
            <p:cNvPr id="3" name="Freeform 3"/>
            <p:cNvSpPr/>
            <p:nvPr/>
          </p:nvSpPr>
          <p:spPr>
            <a:xfrm>
              <a:off x="0" y="0"/>
              <a:ext cx="24384000" cy="16261080"/>
            </a:xfrm>
            <a:custGeom>
              <a:avLst/>
              <a:gdLst/>
              <a:ahLst/>
              <a:cxnLst/>
              <a:rect l="l" t="t" r="r" b="b"/>
              <a:pathLst>
                <a:path w="24384000" h="16261080">
                  <a:moveTo>
                    <a:pt x="0" y="0"/>
                  </a:moveTo>
                  <a:lnTo>
                    <a:pt x="24384000" y="0"/>
                  </a:lnTo>
                  <a:lnTo>
                    <a:pt x="24384000" y="16261080"/>
                  </a:lnTo>
                  <a:lnTo>
                    <a:pt x="0" y="16261080"/>
                  </a:lnTo>
                  <a:lnTo>
                    <a:pt x="0" y="0"/>
                  </a:lnTo>
                  <a:close/>
                </a:path>
              </a:pathLst>
            </a:custGeom>
            <a:blipFill>
              <a:blip r:embed="rId2">
                <a:alphaModFix amt="17999"/>
              </a:blip>
              <a:stretch>
                <a:fillRect l="-15" r="-15"/>
              </a:stretch>
            </a:blipFill>
          </p:spPr>
        </p:sp>
      </p:grpSp>
      <p:grpSp>
        <p:nvGrpSpPr>
          <p:cNvPr id="4" name="Group 4"/>
          <p:cNvGrpSpPr/>
          <p:nvPr/>
        </p:nvGrpSpPr>
        <p:grpSpPr>
          <a:xfrm>
            <a:off x="1028700" y="9591065"/>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6" name="Group 6"/>
          <p:cNvGrpSpPr/>
          <p:nvPr/>
        </p:nvGrpSpPr>
        <p:grpSpPr>
          <a:xfrm>
            <a:off x="1028700" y="-675827"/>
            <a:ext cx="16230600" cy="1351653"/>
            <a:chOff x="0" y="0"/>
            <a:chExt cx="21640800" cy="1802204"/>
          </a:xfrm>
        </p:grpSpPr>
        <p:sp>
          <p:nvSpPr>
            <p:cNvPr id="7" name="Freeform 7"/>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8" name="Freeform 8"/>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t="-1437" b="-1437"/>
            </a:stretch>
          </a:blipFill>
        </p:spPr>
      </p:sp>
      <p:sp>
        <p:nvSpPr>
          <p:cNvPr id="9" name="TextBox 9"/>
          <p:cNvSpPr txBox="1"/>
          <p:nvPr/>
        </p:nvSpPr>
        <p:spPr>
          <a:xfrm>
            <a:off x="1139207" y="1200150"/>
            <a:ext cx="16120093" cy="435610"/>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Bold Italics"/>
                <a:ea typeface="Montserrat Bold Italics"/>
                <a:cs typeface="Montserrat Bold Italics"/>
                <a:sym typeface="Montserrat Bold Italics"/>
              </a:rPr>
              <a:t>VALOR DE REFERÊNCIA DO IMÓVEL - ART. 256</a:t>
            </a:r>
          </a:p>
        </p:txBody>
      </p:sp>
      <p:sp>
        <p:nvSpPr>
          <p:cNvPr id="10" name="TextBox 10"/>
          <p:cNvSpPr txBox="1"/>
          <p:nvPr/>
        </p:nvSpPr>
        <p:spPr>
          <a:xfrm>
            <a:off x="987671" y="2883279"/>
            <a:ext cx="16271629" cy="5343525"/>
          </a:xfrm>
          <a:prstGeom prst="rect">
            <a:avLst/>
          </a:prstGeom>
        </p:spPr>
        <p:txBody>
          <a:bodyPr lIns="0" tIns="0" rIns="0" bIns="0" rtlCol="0" anchor="t">
            <a:spAutoFit/>
          </a:bodyPr>
          <a:lstStyle/>
          <a:p>
            <a:pPr algn="just">
              <a:lnSpc>
                <a:spcPts val="3898"/>
              </a:lnSpc>
            </a:pPr>
            <a:r>
              <a:rPr lang="en-US" sz="2999" b="1" spc="59">
                <a:solidFill>
                  <a:srgbClr val="02051A"/>
                </a:solidFill>
                <a:latin typeface="Montserrat Bold"/>
                <a:ea typeface="Montserrat Bold"/>
                <a:cs typeface="Montserrat Bold"/>
                <a:sym typeface="Montserrat Bold"/>
              </a:rPr>
              <a:t>As administrações tributárias poderão estimar o valor de mercado dos imóveis por meio de metodologia própria, conforme regulamento.</a:t>
            </a:r>
          </a:p>
          <a:p>
            <a:pPr algn="just">
              <a:lnSpc>
                <a:spcPts val="3898"/>
              </a:lnSpc>
            </a:pPr>
            <a:r>
              <a:rPr lang="en-US" sz="2999" spc="59">
                <a:solidFill>
                  <a:srgbClr val="02051A"/>
                </a:solidFill>
                <a:latin typeface="Montserrat"/>
                <a:ea typeface="Montserrat"/>
                <a:cs typeface="Montserrat"/>
                <a:sym typeface="Montserrat"/>
              </a:rPr>
              <a:t>Fatores considerados na apuração (Art. 256, caput):</a:t>
            </a:r>
          </a:p>
          <a:p>
            <a:pPr marL="685678" lvl="2" indent="-228559" algn="just">
              <a:lnSpc>
                <a:spcPts val="3898"/>
              </a:lnSpc>
              <a:buAutoNum type="arabicPeriod"/>
            </a:pPr>
            <a:r>
              <a:rPr lang="en-US" sz="2999" spc="59">
                <a:solidFill>
                  <a:srgbClr val="02051A"/>
                </a:solidFill>
                <a:latin typeface="Montserrat"/>
                <a:ea typeface="Montserrat"/>
                <a:cs typeface="Montserrat"/>
                <a:sym typeface="Montserrat"/>
              </a:rPr>
              <a:t>Preços praticados no mercado imobiliário</a:t>
            </a:r>
          </a:p>
          <a:p>
            <a:pPr marL="685678" lvl="2" indent="-228559" algn="just">
              <a:lnSpc>
                <a:spcPts val="3898"/>
              </a:lnSpc>
              <a:buAutoNum type="arabicPeriod"/>
            </a:pPr>
            <a:r>
              <a:rPr lang="en-US" sz="2999" spc="59">
                <a:solidFill>
                  <a:srgbClr val="02051A"/>
                </a:solidFill>
                <a:latin typeface="Montserrat"/>
                <a:ea typeface="Montserrat"/>
                <a:cs typeface="Montserrat"/>
                <a:sym typeface="Montserrat"/>
              </a:rPr>
              <a:t>Informações das administrações tributárias (União, Estados, DF e Municípios)</a:t>
            </a:r>
          </a:p>
          <a:p>
            <a:pPr marL="685678" lvl="2" indent="-228559" algn="just">
              <a:lnSpc>
                <a:spcPts val="3898"/>
              </a:lnSpc>
              <a:buAutoNum type="arabicPeriod"/>
            </a:pPr>
            <a:r>
              <a:rPr lang="en-US" sz="2999" spc="59">
                <a:solidFill>
                  <a:srgbClr val="02051A"/>
                </a:solidFill>
                <a:latin typeface="Montserrat"/>
                <a:ea typeface="Montserrat"/>
                <a:cs typeface="Montserrat"/>
                <a:sym typeface="Montserrat"/>
              </a:rPr>
              <a:t>Dados de cartórios e registros imobiliários</a:t>
            </a:r>
          </a:p>
          <a:p>
            <a:pPr marL="685678" lvl="2" indent="-228559" algn="just">
              <a:lnSpc>
                <a:spcPts val="3898"/>
              </a:lnSpc>
              <a:buAutoNum type="arabicPeriod"/>
            </a:pPr>
            <a:r>
              <a:rPr lang="en-US" sz="2999" spc="59">
                <a:solidFill>
                  <a:srgbClr val="02051A"/>
                </a:solidFill>
                <a:latin typeface="Montserrat"/>
                <a:ea typeface="Montserrat"/>
                <a:cs typeface="Montserrat"/>
                <a:sym typeface="Montserrat"/>
              </a:rPr>
              <a:t>Características físicas e jurídicas do imóvel:</a:t>
            </a:r>
          </a:p>
          <a:p>
            <a:pPr marL="1225425" lvl="3" indent="-306356" algn="just">
              <a:lnSpc>
                <a:spcPts val="3898"/>
              </a:lnSpc>
              <a:buFont typeface="Arial"/>
              <a:buChar char="￭"/>
            </a:pPr>
            <a:r>
              <a:rPr lang="en-US" sz="2999" spc="59">
                <a:solidFill>
                  <a:srgbClr val="02051A"/>
                </a:solidFill>
                <a:latin typeface="Montserrat"/>
                <a:ea typeface="Montserrat"/>
                <a:cs typeface="Montserrat"/>
                <a:sym typeface="Montserrat"/>
              </a:rPr>
              <a:t>Localização, padrão, área construída, destinação, data, tipologia, etc.</a:t>
            </a:r>
          </a:p>
          <a:p>
            <a:pPr marL="1225425" lvl="3" indent="-306356" algn="just">
              <a:lnSpc>
                <a:spcPts val="3898"/>
              </a:lnSpc>
            </a:pPr>
            <a:endParaRPr lang="en-US" sz="2999" spc="59">
              <a:solidFill>
                <a:srgbClr val="02051A"/>
              </a:solidFill>
              <a:latin typeface="Montserrat"/>
              <a:ea typeface="Montserrat"/>
              <a:cs typeface="Montserrat"/>
              <a:sym typeface="Montserrat"/>
            </a:endParaRPr>
          </a:p>
          <a:p>
            <a:pPr marL="1225425" lvl="3" indent="-306356" algn="just">
              <a:lnSpc>
                <a:spcPts val="3898"/>
              </a:lnSpc>
            </a:pPr>
            <a:endParaRPr lang="en-US" sz="2999" spc="59">
              <a:solidFill>
                <a:srgbClr val="02051A"/>
              </a:solidFill>
              <a:latin typeface="Montserrat"/>
              <a:ea typeface="Montserrat"/>
              <a:cs typeface="Montserrat"/>
              <a:sym typeface="Montserrat"/>
            </a:endParaRPr>
          </a:p>
          <a:p>
            <a:pPr marL="1225425" lvl="3" indent="-306356" algn="just">
              <a:lnSpc>
                <a:spcPts val="3898"/>
              </a:lnSpc>
            </a:pPr>
            <a:endParaRPr lang="en-US" sz="2999" spc="59">
              <a:solidFill>
                <a:srgbClr val="02051A"/>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20514" y="-954405"/>
            <a:ext cx="18288000" cy="12195810"/>
            <a:chOff x="0" y="0"/>
            <a:chExt cx="24384000" cy="16261080"/>
          </a:xfrm>
        </p:grpSpPr>
        <p:sp>
          <p:nvSpPr>
            <p:cNvPr id="3" name="Freeform 3"/>
            <p:cNvSpPr/>
            <p:nvPr/>
          </p:nvSpPr>
          <p:spPr>
            <a:xfrm>
              <a:off x="0" y="0"/>
              <a:ext cx="24384000" cy="16261080"/>
            </a:xfrm>
            <a:custGeom>
              <a:avLst/>
              <a:gdLst/>
              <a:ahLst/>
              <a:cxnLst/>
              <a:rect l="l" t="t" r="r" b="b"/>
              <a:pathLst>
                <a:path w="24384000" h="16261080">
                  <a:moveTo>
                    <a:pt x="0" y="0"/>
                  </a:moveTo>
                  <a:lnTo>
                    <a:pt x="24384000" y="0"/>
                  </a:lnTo>
                  <a:lnTo>
                    <a:pt x="24384000" y="16261080"/>
                  </a:lnTo>
                  <a:lnTo>
                    <a:pt x="0" y="16261080"/>
                  </a:lnTo>
                  <a:lnTo>
                    <a:pt x="0" y="0"/>
                  </a:lnTo>
                  <a:close/>
                </a:path>
              </a:pathLst>
            </a:custGeom>
            <a:blipFill>
              <a:blip r:embed="rId2">
                <a:alphaModFix amt="17999"/>
              </a:blip>
              <a:stretch>
                <a:fillRect l="-15" r="-15"/>
              </a:stretch>
            </a:blipFill>
          </p:spPr>
        </p:sp>
      </p:grpSp>
      <p:grpSp>
        <p:nvGrpSpPr>
          <p:cNvPr id="4" name="Group 4"/>
          <p:cNvGrpSpPr/>
          <p:nvPr/>
        </p:nvGrpSpPr>
        <p:grpSpPr>
          <a:xfrm>
            <a:off x="1028700" y="9591065"/>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6" name="Group 6"/>
          <p:cNvGrpSpPr/>
          <p:nvPr/>
        </p:nvGrpSpPr>
        <p:grpSpPr>
          <a:xfrm>
            <a:off x="1028700" y="-675827"/>
            <a:ext cx="16230600" cy="1351653"/>
            <a:chOff x="0" y="0"/>
            <a:chExt cx="21640800" cy="1802204"/>
          </a:xfrm>
        </p:grpSpPr>
        <p:sp>
          <p:nvSpPr>
            <p:cNvPr id="7" name="Freeform 7"/>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8" name="TextBox 8"/>
          <p:cNvSpPr txBox="1"/>
          <p:nvPr/>
        </p:nvSpPr>
        <p:spPr>
          <a:xfrm>
            <a:off x="987671" y="1066521"/>
            <a:ext cx="16120093" cy="930910"/>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Bold Italics"/>
                <a:ea typeface="Montserrat Bold Italics"/>
                <a:cs typeface="Montserrat Bold Italics"/>
                <a:sym typeface="Montserrat Bold Italics"/>
              </a:rPr>
              <a:t>VALOR DE REFERÊNCIA DOS IMÓVEIS: DIVULGAÇÃO, IMPUGNAÇÃO E COMPARTILHAMENTO</a:t>
            </a:r>
          </a:p>
        </p:txBody>
      </p:sp>
      <p:sp>
        <p:nvSpPr>
          <p:cNvPr id="9" name="TextBox 9"/>
          <p:cNvSpPr txBox="1"/>
          <p:nvPr/>
        </p:nvSpPr>
        <p:spPr>
          <a:xfrm>
            <a:off x="836135" y="2178406"/>
            <a:ext cx="16271629" cy="7772400"/>
          </a:xfrm>
          <a:prstGeom prst="rect">
            <a:avLst/>
          </a:prstGeom>
        </p:spPr>
        <p:txBody>
          <a:bodyPr lIns="0" tIns="0" rIns="0" bIns="0" rtlCol="0" anchor="t">
            <a:spAutoFit/>
          </a:bodyPr>
          <a:lstStyle/>
          <a:p>
            <a:pPr algn="just">
              <a:lnSpc>
                <a:spcPts val="3898"/>
              </a:lnSpc>
            </a:pPr>
            <a:r>
              <a:rPr lang="en-US" sz="2999" spc="59">
                <a:solidFill>
                  <a:srgbClr val="02051A"/>
                </a:solidFill>
                <a:latin typeface="Montserrat"/>
                <a:ea typeface="Montserrat"/>
                <a:cs typeface="Montserrat"/>
                <a:sym typeface="Montserrat"/>
              </a:rPr>
              <a:t>Obrigatoriedade de Gestão Transparente (Art. 256, §§ 2º a 4º)</a:t>
            </a:r>
          </a:p>
          <a:p>
            <a:pPr algn="just">
              <a:lnSpc>
                <a:spcPts val="3898"/>
              </a:lnSpc>
            </a:pPr>
            <a:r>
              <a:rPr lang="en-US" sz="2999" b="1" spc="59">
                <a:solidFill>
                  <a:srgbClr val="02051A"/>
                </a:solidFill>
                <a:latin typeface="Montserrat Bold"/>
                <a:ea typeface="Montserrat Bold"/>
                <a:cs typeface="Montserrat Bold"/>
                <a:sym typeface="Montserrat Bold"/>
              </a:rPr>
              <a:t>Divulgação obrigatória:</a:t>
            </a:r>
          </a:p>
          <a:p>
            <a:pPr marL="685678" lvl="2" indent="-228559" algn="just">
              <a:lnSpc>
                <a:spcPts val="3898"/>
              </a:lnSpc>
              <a:buFont typeface="Arial"/>
              <a:buChar char="⚬"/>
            </a:pPr>
            <a:r>
              <a:rPr lang="en-US" sz="2999" spc="59">
                <a:solidFill>
                  <a:srgbClr val="02051A"/>
                </a:solidFill>
                <a:latin typeface="Montserrat"/>
                <a:ea typeface="Montserrat"/>
                <a:cs typeface="Montserrat"/>
                <a:sym typeface="Montserrat"/>
              </a:rPr>
              <a:t>O valor de referência dos imóveis deve ser:</a:t>
            </a:r>
          </a:p>
          <a:p>
            <a:pPr marL="1225425" lvl="3" indent="-306356" algn="just">
              <a:lnSpc>
                <a:spcPts val="3898"/>
              </a:lnSpc>
              <a:buAutoNum type="alphaLcPeriod"/>
            </a:pPr>
            <a:r>
              <a:rPr lang="en-US" sz="2999" spc="59">
                <a:solidFill>
                  <a:srgbClr val="02051A"/>
                </a:solidFill>
                <a:latin typeface="Montserrat"/>
                <a:ea typeface="Montserrat"/>
                <a:cs typeface="Montserrat"/>
                <a:sym typeface="Montserrat"/>
              </a:rPr>
              <a:t>Publicado no Sinter – Sistema Nacional de Gestão de Informações Territoriais</a:t>
            </a:r>
          </a:p>
          <a:p>
            <a:pPr marL="1225425" lvl="3" indent="-306356" algn="just">
              <a:lnSpc>
                <a:spcPts val="3898"/>
              </a:lnSpc>
              <a:buAutoNum type="alphaLcPeriod"/>
            </a:pPr>
            <a:r>
              <a:rPr lang="en-US" sz="2999" b="1" spc="59">
                <a:solidFill>
                  <a:srgbClr val="02051A"/>
                </a:solidFill>
                <a:latin typeface="Montserrat Bold"/>
                <a:ea typeface="Montserrat Bold"/>
                <a:cs typeface="Montserrat Bold"/>
                <a:sym typeface="Montserrat Bold"/>
              </a:rPr>
              <a:t>Estimado para todos os imóveis do CIB</a:t>
            </a:r>
          </a:p>
          <a:p>
            <a:pPr marL="1225425" lvl="3" indent="-306356" algn="just">
              <a:lnSpc>
                <a:spcPts val="3898"/>
              </a:lnSpc>
              <a:buAutoNum type="alphaLcPeriod"/>
            </a:pPr>
            <a:r>
              <a:rPr lang="en-US" sz="2999" b="1" spc="59">
                <a:solidFill>
                  <a:srgbClr val="02051A"/>
                </a:solidFill>
                <a:latin typeface="Montserrat Bold"/>
                <a:ea typeface="Montserrat Bold"/>
                <a:cs typeface="Montserrat Bold"/>
                <a:sym typeface="Montserrat Bold"/>
              </a:rPr>
              <a:t>Atualizado anualmente</a:t>
            </a:r>
          </a:p>
          <a:p>
            <a:pPr marL="1225425" lvl="3" indent="-306356" algn="just">
              <a:lnSpc>
                <a:spcPts val="3898"/>
              </a:lnSpc>
            </a:pPr>
            <a:r>
              <a:rPr lang="en-US" sz="2999" b="1" spc="59">
                <a:solidFill>
                  <a:srgbClr val="02051A"/>
                </a:solidFill>
                <a:latin typeface="Montserrat Bold"/>
                <a:ea typeface="Montserrat Bold"/>
                <a:cs typeface="Montserrat Bold"/>
                <a:sym typeface="Montserrat Bold"/>
              </a:rPr>
              <a:t>Direito de impugnação:</a:t>
            </a:r>
          </a:p>
          <a:p>
            <a:pPr marL="685678" lvl="2" indent="-228559" algn="just">
              <a:lnSpc>
                <a:spcPts val="3898"/>
              </a:lnSpc>
              <a:buFont typeface="Arial"/>
              <a:buChar char="⚬"/>
            </a:pPr>
            <a:r>
              <a:rPr lang="en-US" sz="2999" spc="59">
                <a:solidFill>
                  <a:srgbClr val="02051A"/>
                </a:solidFill>
                <a:latin typeface="Montserrat"/>
                <a:ea typeface="Montserrat"/>
                <a:cs typeface="Montserrat"/>
                <a:sym typeface="Montserrat"/>
              </a:rPr>
              <a:t>O contribuinte poderá contestar o valor de referência por procedimento regulamentado</a:t>
            </a:r>
          </a:p>
          <a:p>
            <a:pPr marL="685678" lvl="2" indent="-228559" algn="just">
              <a:lnSpc>
                <a:spcPts val="3898"/>
              </a:lnSpc>
            </a:pPr>
            <a:r>
              <a:rPr lang="en-US" sz="2999" b="1" spc="59">
                <a:solidFill>
                  <a:srgbClr val="02051A"/>
                </a:solidFill>
                <a:latin typeface="Montserrat Bold"/>
                <a:ea typeface="Montserrat Bold"/>
                <a:cs typeface="Montserrat Bold"/>
                <a:sym typeface="Montserrat Bold"/>
              </a:rPr>
              <a:t>Integração de dados obrigatória:</a:t>
            </a:r>
          </a:p>
          <a:p>
            <a:pPr marL="685678" lvl="2" indent="-228559" algn="just">
              <a:lnSpc>
                <a:spcPts val="3898"/>
              </a:lnSpc>
              <a:buFont typeface="Arial"/>
              <a:buChar char="⚬"/>
            </a:pPr>
            <a:r>
              <a:rPr lang="en-US" sz="2999" spc="59">
                <a:solidFill>
                  <a:srgbClr val="02051A"/>
                </a:solidFill>
                <a:latin typeface="Montserrat"/>
                <a:ea typeface="Montserrat"/>
                <a:cs typeface="Montserrat"/>
                <a:sym typeface="Montserrat"/>
              </a:rPr>
              <a:t>Cartórios e registros deverão compartilhar dados de operações com imóveis com a administração tributária via Sinter</a:t>
            </a:r>
          </a:p>
          <a:p>
            <a:pPr marL="685678" lvl="2" indent="-228559" algn="just">
              <a:lnSpc>
                <a:spcPts val="3898"/>
              </a:lnSpc>
            </a:pPr>
            <a:r>
              <a:rPr lang="en-US" sz="2999" b="1" spc="59">
                <a:solidFill>
                  <a:srgbClr val="02051A"/>
                </a:solidFill>
                <a:latin typeface="Montserrat Bold"/>
                <a:ea typeface="Montserrat Bold"/>
                <a:cs typeface="Montserrat Bold"/>
                <a:sym typeface="Montserrat Bold"/>
              </a:rPr>
              <a:t>Objetivo:</a:t>
            </a:r>
            <a:r>
              <a:rPr lang="en-US" sz="2999" spc="59">
                <a:solidFill>
                  <a:srgbClr val="02051A"/>
                </a:solidFill>
                <a:latin typeface="Montserrat"/>
                <a:ea typeface="Montserrat"/>
                <a:cs typeface="Montserrat"/>
                <a:sym typeface="Montserrat"/>
              </a:rPr>
              <a:t> garantir maior transparência, uniformidade e justiça fiscal nas transações com bens imóveis</a:t>
            </a:r>
          </a:p>
          <a:p>
            <a:pPr marL="685678" lvl="2" indent="-228559" algn="just">
              <a:lnSpc>
                <a:spcPts val="3898"/>
              </a:lnSpc>
            </a:pPr>
            <a:endParaRPr lang="en-US" sz="2999" spc="59">
              <a:solidFill>
                <a:srgbClr val="02051A"/>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20514" y="-954405"/>
            <a:ext cx="18288000" cy="12195810"/>
            <a:chOff x="0" y="0"/>
            <a:chExt cx="24384000" cy="16261080"/>
          </a:xfrm>
        </p:grpSpPr>
        <p:sp>
          <p:nvSpPr>
            <p:cNvPr id="3" name="Freeform 3"/>
            <p:cNvSpPr/>
            <p:nvPr/>
          </p:nvSpPr>
          <p:spPr>
            <a:xfrm>
              <a:off x="0" y="0"/>
              <a:ext cx="24384000" cy="16261080"/>
            </a:xfrm>
            <a:custGeom>
              <a:avLst/>
              <a:gdLst/>
              <a:ahLst/>
              <a:cxnLst/>
              <a:rect l="l" t="t" r="r" b="b"/>
              <a:pathLst>
                <a:path w="24384000" h="16261080">
                  <a:moveTo>
                    <a:pt x="0" y="0"/>
                  </a:moveTo>
                  <a:lnTo>
                    <a:pt x="24384000" y="0"/>
                  </a:lnTo>
                  <a:lnTo>
                    <a:pt x="24384000" y="16261080"/>
                  </a:lnTo>
                  <a:lnTo>
                    <a:pt x="0" y="16261080"/>
                  </a:lnTo>
                  <a:lnTo>
                    <a:pt x="0" y="0"/>
                  </a:lnTo>
                  <a:close/>
                </a:path>
              </a:pathLst>
            </a:custGeom>
            <a:blipFill>
              <a:blip r:embed="rId2">
                <a:alphaModFix amt="17999"/>
              </a:blip>
              <a:stretch>
                <a:fillRect l="-15" r="-15"/>
              </a:stretch>
            </a:blipFill>
          </p:spPr>
        </p:sp>
      </p:grpSp>
      <p:grpSp>
        <p:nvGrpSpPr>
          <p:cNvPr id="4" name="Group 4"/>
          <p:cNvGrpSpPr/>
          <p:nvPr/>
        </p:nvGrpSpPr>
        <p:grpSpPr>
          <a:xfrm>
            <a:off x="1028700" y="9591065"/>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6" name="Group 6"/>
          <p:cNvGrpSpPr/>
          <p:nvPr/>
        </p:nvGrpSpPr>
        <p:grpSpPr>
          <a:xfrm>
            <a:off x="1028700" y="-675827"/>
            <a:ext cx="16230600" cy="1351653"/>
            <a:chOff x="0" y="0"/>
            <a:chExt cx="21640800" cy="1802204"/>
          </a:xfrm>
        </p:grpSpPr>
        <p:sp>
          <p:nvSpPr>
            <p:cNvPr id="7" name="Freeform 7"/>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8" name="TextBox 8"/>
          <p:cNvSpPr txBox="1"/>
          <p:nvPr/>
        </p:nvSpPr>
        <p:spPr>
          <a:xfrm>
            <a:off x="987671" y="1009650"/>
            <a:ext cx="16271629" cy="8162288"/>
          </a:xfrm>
          <a:prstGeom prst="rect">
            <a:avLst/>
          </a:prstGeom>
        </p:spPr>
        <p:txBody>
          <a:bodyPr lIns="0" tIns="0" rIns="0" bIns="0" rtlCol="0" anchor="t">
            <a:spAutoFit/>
          </a:bodyPr>
          <a:lstStyle/>
          <a:p>
            <a:pPr algn="just">
              <a:lnSpc>
                <a:spcPts val="2988"/>
              </a:lnSpc>
            </a:pPr>
            <a:r>
              <a:rPr lang="en-US" sz="2299" spc="43">
                <a:solidFill>
                  <a:srgbClr val="02051A"/>
                </a:solidFill>
                <a:latin typeface="Montserrat"/>
                <a:ea typeface="Montserrat"/>
                <a:cs typeface="Montserrat"/>
                <a:sym typeface="Montserrat"/>
              </a:rPr>
              <a:t> Art. 256. As administrações tributárias </a:t>
            </a:r>
            <a:r>
              <a:rPr lang="en-US" sz="2299" b="1" spc="43">
                <a:solidFill>
                  <a:srgbClr val="02051A"/>
                </a:solidFill>
                <a:latin typeface="Montserrat Bold"/>
                <a:ea typeface="Montserrat Bold"/>
                <a:cs typeface="Montserrat Bold"/>
                <a:sym typeface="Montserrat Bold"/>
              </a:rPr>
              <a:t>poderão </a:t>
            </a:r>
            <a:r>
              <a:rPr lang="en-US" sz="2299" spc="43">
                <a:solidFill>
                  <a:srgbClr val="02051A"/>
                </a:solidFill>
                <a:latin typeface="Montserrat"/>
                <a:ea typeface="Montserrat"/>
                <a:cs typeface="Montserrat"/>
                <a:sym typeface="Montserrat"/>
              </a:rPr>
              <a:t>apurar o valor de referência do imóvel, na forma do regulamento, por meio de metodologia específica para estimar o valor de mercado dos bens imóveis, que levará em consideração:</a:t>
            </a:r>
          </a:p>
          <a:p>
            <a:pPr algn="just">
              <a:lnSpc>
                <a:spcPts val="2988"/>
              </a:lnSpc>
            </a:pPr>
            <a:r>
              <a:rPr lang="en-US" sz="2299" spc="43">
                <a:solidFill>
                  <a:srgbClr val="02051A"/>
                </a:solidFill>
                <a:latin typeface="Montserrat"/>
                <a:ea typeface="Montserrat"/>
                <a:cs typeface="Montserrat"/>
                <a:sym typeface="Montserrat"/>
              </a:rPr>
              <a:t> I - análise de preços praticados no mercado imobiliário;</a:t>
            </a:r>
          </a:p>
          <a:p>
            <a:pPr algn="just">
              <a:lnSpc>
                <a:spcPts val="2988"/>
              </a:lnSpc>
            </a:pPr>
            <a:r>
              <a:rPr lang="en-US" sz="2299" spc="43">
                <a:solidFill>
                  <a:srgbClr val="02051A"/>
                </a:solidFill>
                <a:latin typeface="Montserrat"/>
                <a:ea typeface="Montserrat"/>
                <a:cs typeface="Montserrat"/>
                <a:sym typeface="Montserrat"/>
              </a:rPr>
              <a:t> II - informações enviadas pelas administrações tributárias dos Municípios, do Distrito Federal, dos Estados e da União;</a:t>
            </a:r>
          </a:p>
          <a:p>
            <a:pPr algn="just">
              <a:lnSpc>
                <a:spcPts val="2988"/>
              </a:lnSpc>
            </a:pPr>
            <a:r>
              <a:rPr lang="en-US" sz="2299" spc="43">
                <a:solidFill>
                  <a:srgbClr val="02051A"/>
                </a:solidFill>
                <a:latin typeface="Montserrat"/>
                <a:ea typeface="Montserrat"/>
                <a:cs typeface="Montserrat"/>
                <a:sym typeface="Montserrat"/>
              </a:rPr>
              <a:t> III - informações prestadas pelos serviços registrais e notariais; e</a:t>
            </a:r>
          </a:p>
          <a:p>
            <a:pPr algn="just">
              <a:lnSpc>
                <a:spcPts val="2988"/>
              </a:lnSpc>
            </a:pPr>
            <a:r>
              <a:rPr lang="en-US" sz="2299" spc="43">
                <a:solidFill>
                  <a:srgbClr val="02051A"/>
                </a:solidFill>
                <a:latin typeface="Montserrat"/>
                <a:ea typeface="Montserrat"/>
                <a:cs typeface="Montserrat"/>
                <a:sym typeface="Montserrat"/>
              </a:rPr>
              <a:t> IV - localização, tipologia, destinação e data, padrão e área de construção, entre outras características do bem imóvel.</a:t>
            </a:r>
          </a:p>
          <a:p>
            <a:pPr algn="just">
              <a:lnSpc>
                <a:spcPts val="2988"/>
              </a:lnSpc>
            </a:pPr>
            <a:r>
              <a:rPr lang="en-US" sz="2299" spc="43">
                <a:solidFill>
                  <a:srgbClr val="02051A"/>
                </a:solidFill>
                <a:latin typeface="Montserrat"/>
                <a:ea typeface="Montserrat"/>
                <a:cs typeface="Montserrat"/>
                <a:sym typeface="Montserrat"/>
              </a:rPr>
              <a:t> § 1º O valor de referência poderá ser utilizado como meio de prova nos casos de arbitramento do valor da operação nos termos do art. 13, em conjunto com as demais características da operação.</a:t>
            </a:r>
          </a:p>
          <a:p>
            <a:pPr algn="just">
              <a:lnSpc>
                <a:spcPts val="2988"/>
              </a:lnSpc>
            </a:pPr>
            <a:r>
              <a:rPr lang="en-US" sz="2299" spc="43">
                <a:solidFill>
                  <a:srgbClr val="02051A"/>
                </a:solidFill>
                <a:latin typeface="Montserrat"/>
                <a:ea typeface="Montserrat"/>
                <a:cs typeface="Montserrat"/>
                <a:sym typeface="Montserrat"/>
              </a:rPr>
              <a:t> § 2º O valor de referência dos bens imóveis </a:t>
            </a:r>
            <a:r>
              <a:rPr lang="en-US" sz="2299" b="1" spc="43">
                <a:solidFill>
                  <a:srgbClr val="02051A"/>
                </a:solidFill>
                <a:latin typeface="Montserrat Bold"/>
                <a:ea typeface="Montserrat Bold"/>
                <a:cs typeface="Montserrat Bold"/>
                <a:sym typeface="Montserrat Bold"/>
              </a:rPr>
              <a:t>deverá</a:t>
            </a:r>
            <a:r>
              <a:rPr lang="en-US" sz="2299" spc="43">
                <a:solidFill>
                  <a:srgbClr val="02051A"/>
                </a:solidFill>
                <a:latin typeface="Montserrat"/>
                <a:ea typeface="Montserrat"/>
                <a:cs typeface="Montserrat"/>
                <a:sym typeface="Montserrat"/>
              </a:rPr>
              <a:t> ser:</a:t>
            </a:r>
          </a:p>
          <a:p>
            <a:pPr algn="just">
              <a:lnSpc>
                <a:spcPts val="2988"/>
              </a:lnSpc>
            </a:pPr>
            <a:r>
              <a:rPr lang="en-US" sz="2299" spc="43">
                <a:solidFill>
                  <a:srgbClr val="02051A"/>
                </a:solidFill>
                <a:latin typeface="Montserrat"/>
                <a:ea typeface="Montserrat"/>
                <a:cs typeface="Montserrat"/>
                <a:sym typeface="Montserrat"/>
              </a:rPr>
              <a:t> I - divulgado e disponibilizado no</a:t>
            </a:r>
            <a:r>
              <a:rPr lang="en-US" sz="2299" b="1" spc="43">
                <a:solidFill>
                  <a:srgbClr val="02051A"/>
                </a:solidFill>
                <a:latin typeface="Montserrat Bold"/>
                <a:ea typeface="Montserrat Bold"/>
                <a:cs typeface="Montserrat Bold"/>
                <a:sym typeface="Montserrat Bold"/>
              </a:rPr>
              <a:t> Sistema Nacional de Gestão de Informações Territoriais (Sinter)</a:t>
            </a:r>
            <a:r>
              <a:rPr lang="en-US" sz="2299" spc="43">
                <a:solidFill>
                  <a:srgbClr val="02051A"/>
                </a:solidFill>
                <a:latin typeface="Montserrat"/>
                <a:ea typeface="Montserrat"/>
                <a:cs typeface="Montserrat"/>
                <a:sym typeface="Montserrat"/>
              </a:rPr>
              <a:t>;</a:t>
            </a:r>
          </a:p>
          <a:p>
            <a:pPr algn="just">
              <a:lnSpc>
                <a:spcPts val="2988"/>
              </a:lnSpc>
            </a:pPr>
            <a:r>
              <a:rPr lang="en-US" sz="2299" spc="43">
                <a:solidFill>
                  <a:srgbClr val="02051A"/>
                </a:solidFill>
                <a:latin typeface="Montserrat"/>
                <a:ea typeface="Montserrat"/>
                <a:cs typeface="Montserrat"/>
                <a:sym typeface="Montserrat"/>
              </a:rPr>
              <a:t> II - estimado para todos os bens imóveis que integram o CIB a que se refere o inciso III do § 1º do art. 59 desta Lei Complementar; e</a:t>
            </a:r>
          </a:p>
          <a:p>
            <a:pPr algn="just">
              <a:lnSpc>
                <a:spcPts val="2988"/>
              </a:lnSpc>
            </a:pPr>
            <a:r>
              <a:rPr lang="en-US" sz="2299" spc="43">
                <a:solidFill>
                  <a:srgbClr val="02051A"/>
                </a:solidFill>
                <a:latin typeface="Montserrat"/>
                <a:ea typeface="Montserrat"/>
                <a:cs typeface="Montserrat"/>
                <a:sym typeface="Montserrat"/>
              </a:rPr>
              <a:t> III - atualizado anualmente.</a:t>
            </a:r>
          </a:p>
          <a:p>
            <a:pPr algn="just">
              <a:lnSpc>
                <a:spcPts val="2988"/>
              </a:lnSpc>
            </a:pPr>
            <a:r>
              <a:rPr lang="en-US" sz="2299" spc="43">
                <a:solidFill>
                  <a:srgbClr val="02051A"/>
                </a:solidFill>
                <a:latin typeface="Montserrat"/>
                <a:ea typeface="Montserrat"/>
                <a:cs typeface="Montserrat"/>
                <a:sym typeface="Montserrat"/>
              </a:rPr>
              <a:t> § 3º O valor de referência poderá ser impugnado por meio de procedimento específico, nos termos do regulamento.</a:t>
            </a:r>
          </a:p>
          <a:p>
            <a:pPr algn="just">
              <a:lnSpc>
                <a:spcPts val="2988"/>
              </a:lnSpc>
            </a:pPr>
            <a:r>
              <a:rPr lang="en-US" sz="2299" spc="43">
                <a:solidFill>
                  <a:srgbClr val="02051A"/>
                </a:solidFill>
                <a:latin typeface="Montserrat"/>
                <a:ea typeface="Montserrat"/>
                <a:cs typeface="Montserrat"/>
                <a:sym typeface="Montserrat"/>
              </a:rPr>
              <a:t> § 4º Para fins de determinação do valor de referência, os serviços registrais e notariais deverão compartilhar as informações das operações com bens imóveis com as administrações tributárias por meio do Sinter.</a:t>
            </a:r>
          </a:p>
          <a:p>
            <a:pPr algn="just">
              <a:lnSpc>
                <a:spcPts val="2988"/>
              </a:lnSpc>
            </a:pPr>
            <a:endParaRPr lang="en-US" sz="2299" spc="43">
              <a:solidFill>
                <a:srgbClr val="02051A"/>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591065"/>
            <a:ext cx="16230600" cy="1351653"/>
            <a:chOff x="0" y="0"/>
            <a:chExt cx="21640800" cy="1802204"/>
          </a:xfrm>
        </p:grpSpPr>
        <p:sp>
          <p:nvSpPr>
            <p:cNvPr id="3" name="Freeform 3"/>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4" name="Group 4"/>
          <p:cNvGrpSpPr/>
          <p:nvPr/>
        </p:nvGrpSpPr>
        <p:grpSpPr>
          <a:xfrm>
            <a:off x="1028700" y="-675827"/>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6" name="Freeform 6"/>
          <p:cNvSpPr/>
          <p:nvPr/>
        </p:nvSpPr>
        <p:spPr>
          <a:xfrm>
            <a:off x="1028700" y="1035129"/>
            <a:ext cx="9028704" cy="4570782"/>
          </a:xfrm>
          <a:custGeom>
            <a:avLst/>
            <a:gdLst/>
            <a:ahLst/>
            <a:cxnLst/>
            <a:rect l="l" t="t" r="r" b="b"/>
            <a:pathLst>
              <a:path w="9028704" h="4570782">
                <a:moveTo>
                  <a:pt x="0" y="0"/>
                </a:moveTo>
                <a:lnTo>
                  <a:pt x="9028704" y="0"/>
                </a:lnTo>
                <a:lnTo>
                  <a:pt x="9028704" y="4570782"/>
                </a:lnTo>
                <a:lnTo>
                  <a:pt x="0" y="4570782"/>
                </a:lnTo>
                <a:lnTo>
                  <a:pt x="0" y="0"/>
                </a:lnTo>
                <a:close/>
              </a:path>
            </a:pathLst>
          </a:custGeom>
          <a:blipFill>
            <a:blip r:embed="rId2"/>
            <a:stretch>
              <a:fillRect/>
            </a:stretch>
          </a:blipFill>
        </p:spPr>
      </p:sp>
      <p:sp>
        <p:nvSpPr>
          <p:cNvPr id="7" name="Freeform 7"/>
          <p:cNvSpPr/>
          <p:nvPr/>
        </p:nvSpPr>
        <p:spPr>
          <a:xfrm>
            <a:off x="8353985" y="5605911"/>
            <a:ext cx="9105491" cy="4086089"/>
          </a:xfrm>
          <a:custGeom>
            <a:avLst/>
            <a:gdLst/>
            <a:ahLst/>
            <a:cxnLst/>
            <a:rect l="l" t="t" r="r" b="b"/>
            <a:pathLst>
              <a:path w="9105491" h="4086089">
                <a:moveTo>
                  <a:pt x="0" y="0"/>
                </a:moveTo>
                <a:lnTo>
                  <a:pt x="9105490" y="0"/>
                </a:lnTo>
                <a:lnTo>
                  <a:pt x="9105490" y="4086089"/>
                </a:lnTo>
                <a:lnTo>
                  <a:pt x="0" y="4086089"/>
                </a:lnTo>
                <a:lnTo>
                  <a:pt x="0" y="0"/>
                </a:lnTo>
                <a:close/>
              </a:path>
            </a:pathLst>
          </a:custGeom>
          <a:blipFill>
            <a:blip r:embed="rId3"/>
            <a:stretch>
              <a:fillRect/>
            </a:stretch>
          </a:blipFill>
        </p:spPr>
      </p:sp>
      <p:sp>
        <p:nvSpPr>
          <p:cNvPr id="8" name="Freeform 8"/>
          <p:cNvSpPr/>
          <p:nvPr/>
        </p:nvSpPr>
        <p:spPr>
          <a:xfrm>
            <a:off x="1250698" y="6288617"/>
            <a:ext cx="6493522" cy="2619741"/>
          </a:xfrm>
          <a:custGeom>
            <a:avLst/>
            <a:gdLst/>
            <a:ahLst/>
            <a:cxnLst/>
            <a:rect l="l" t="t" r="r" b="b"/>
            <a:pathLst>
              <a:path w="6493522" h="2619741">
                <a:moveTo>
                  <a:pt x="0" y="0"/>
                </a:moveTo>
                <a:lnTo>
                  <a:pt x="6493523" y="0"/>
                </a:lnTo>
                <a:lnTo>
                  <a:pt x="6493523" y="2619742"/>
                </a:lnTo>
                <a:lnTo>
                  <a:pt x="0" y="2619742"/>
                </a:lnTo>
                <a:lnTo>
                  <a:pt x="0" y="0"/>
                </a:lnTo>
                <a:close/>
              </a:path>
            </a:pathLst>
          </a:custGeom>
          <a:blipFill>
            <a:blip r:embed="rId4"/>
            <a:stretch>
              <a:fillRect/>
            </a:stretch>
          </a:blipFill>
        </p:spPr>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591065"/>
            <a:ext cx="16230600" cy="1351653"/>
            <a:chOff x="0" y="0"/>
            <a:chExt cx="21640800" cy="1802204"/>
          </a:xfrm>
        </p:grpSpPr>
        <p:sp>
          <p:nvSpPr>
            <p:cNvPr id="3" name="Freeform 3"/>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4" name="Group 4"/>
          <p:cNvGrpSpPr/>
          <p:nvPr/>
        </p:nvGrpSpPr>
        <p:grpSpPr>
          <a:xfrm>
            <a:off x="1028700" y="-675827"/>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6" name="Freeform 6"/>
          <p:cNvSpPr/>
          <p:nvPr/>
        </p:nvSpPr>
        <p:spPr>
          <a:xfrm>
            <a:off x="1028700" y="1028700"/>
            <a:ext cx="7580401" cy="3979711"/>
          </a:xfrm>
          <a:custGeom>
            <a:avLst/>
            <a:gdLst/>
            <a:ahLst/>
            <a:cxnLst/>
            <a:rect l="l" t="t" r="r" b="b"/>
            <a:pathLst>
              <a:path w="7580401" h="3979711">
                <a:moveTo>
                  <a:pt x="0" y="0"/>
                </a:moveTo>
                <a:lnTo>
                  <a:pt x="7580401" y="0"/>
                </a:lnTo>
                <a:lnTo>
                  <a:pt x="7580401" y="3979711"/>
                </a:lnTo>
                <a:lnTo>
                  <a:pt x="0" y="3979711"/>
                </a:lnTo>
                <a:lnTo>
                  <a:pt x="0" y="0"/>
                </a:lnTo>
                <a:close/>
              </a:path>
            </a:pathLst>
          </a:custGeom>
          <a:blipFill>
            <a:blip r:embed="rId2"/>
            <a:stretch>
              <a:fillRect/>
            </a:stretch>
          </a:blipFill>
        </p:spPr>
      </p:sp>
      <p:sp>
        <p:nvSpPr>
          <p:cNvPr id="7" name="Freeform 7"/>
          <p:cNvSpPr/>
          <p:nvPr/>
        </p:nvSpPr>
        <p:spPr>
          <a:xfrm>
            <a:off x="677189" y="5446641"/>
            <a:ext cx="7931913" cy="4144424"/>
          </a:xfrm>
          <a:custGeom>
            <a:avLst/>
            <a:gdLst/>
            <a:ahLst/>
            <a:cxnLst/>
            <a:rect l="l" t="t" r="r" b="b"/>
            <a:pathLst>
              <a:path w="7931913" h="4144424">
                <a:moveTo>
                  <a:pt x="0" y="0"/>
                </a:moveTo>
                <a:lnTo>
                  <a:pt x="7931912" y="0"/>
                </a:lnTo>
                <a:lnTo>
                  <a:pt x="7931912" y="4144424"/>
                </a:lnTo>
                <a:lnTo>
                  <a:pt x="0" y="4144424"/>
                </a:lnTo>
                <a:lnTo>
                  <a:pt x="0" y="0"/>
                </a:lnTo>
                <a:close/>
              </a:path>
            </a:pathLst>
          </a:custGeom>
          <a:blipFill>
            <a:blip r:embed="rId3"/>
            <a:stretch>
              <a:fillRect/>
            </a:stretch>
          </a:blipFill>
        </p:spPr>
      </p:sp>
      <p:sp>
        <p:nvSpPr>
          <p:cNvPr id="8" name="Freeform 8"/>
          <p:cNvSpPr/>
          <p:nvPr/>
        </p:nvSpPr>
        <p:spPr>
          <a:xfrm>
            <a:off x="10885401" y="1572606"/>
            <a:ext cx="5742185" cy="7685694"/>
          </a:xfrm>
          <a:custGeom>
            <a:avLst/>
            <a:gdLst/>
            <a:ahLst/>
            <a:cxnLst/>
            <a:rect l="l" t="t" r="r" b="b"/>
            <a:pathLst>
              <a:path w="5742185" h="7685694">
                <a:moveTo>
                  <a:pt x="0" y="0"/>
                </a:moveTo>
                <a:lnTo>
                  <a:pt x="5742185" y="0"/>
                </a:lnTo>
                <a:lnTo>
                  <a:pt x="5742185" y="7685694"/>
                </a:lnTo>
                <a:lnTo>
                  <a:pt x="0" y="7685694"/>
                </a:lnTo>
                <a:lnTo>
                  <a:pt x="0" y="0"/>
                </a:lnTo>
                <a:close/>
              </a:path>
            </a:pathLst>
          </a:custGeom>
          <a:blipFill>
            <a:blip r:embed="rId4"/>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100198"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a:off x="-262455" y="-123691"/>
            <a:ext cx="18450237" cy="10834976"/>
            <a:chOff x="0" y="0"/>
            <a:chExt cx="24600316" cy="14446635"/>
          </a:xfrm>
        </p:grpSpPr>
        <p:sp>
          <p:nvSpPr>
            <p:cNvPr id="5" name="Freeform 5"/>
            <p:cNvSpPr/>
            <p:nvPr/>
          </p:nvSpPr>
          <p:spPr>
            <a:xfrm>
              <a:off x="0" y="0"/>
              <a:ext cx="24600281" cy="14446631"/>
            </a:xfrm>
            <a:custGeom>
              <a:avLst/>
              <a:gdLst/>
              <a:ahLst/>
              <a:cxnLst/>
              <a:rect l="l" t="t" r="r" b="b"/>
              <a:pathLst>
                <a:path w="24600281" h="14446631">
                  <a:moveTo>
                    <a:pt x="0" y="0"/>
                  </a:moveTo>
                  <a:lnTo>
                    <a:pt x="24600281" y="0"/>
                  </a:lnTo>
                  <a:lnTo>
                    <a:pt x="24600281" y="14446631"/>
                  </a:lnTo>
                  <a:lnTo>
                    <a:pt x="0" y="14446631"/>
                  </a:lnTo>
                  <a:lnTo>
                    <a:pt x="0" y="0"/>
                  </a:lnTo>
                  <a:close/>
                </a:path>
              </a:pathLst>
            </a:custGeom>
            <a:blipFill>
              <a:blip r:embed="rId3">
                <a:alphaModFix amt="26000"/>
              </a:blip>
              <a:stretch>
                <a:fillRect t="-77713" b="-77713"/>
              </a:stretch>
            </a:blipFill>
          </p:spPr>
        </p:sp>
      </p:grpSp>
      <p:sp>
        <p:nvSpPr>
          <p:cNvPr id="6" name="TextBox 6"/>
          <p:cNvSpPr txBox="1"/>
          <p:nvPr/>
        </p:nvSpPr>
        <p:spPr>
          <a:xfrm>
            <a:off x="250496" y="5124314"/>
            <a:ext cx="18287980" cy="3643021"/>
          </a:xfrm>
          <a:prstGeom prst="rect">
            <a:avLst/>
          </a:prstGeom>
        </p:spPr>
        <p:txBody>
          <a:bodyPr lIns="0" tIns="0" rIns="0" bIns="0" rtlCol="0" anchor="t">
            <a:spAutoFit/>
          </a:bodyPr>
          <a:lstStyle/>
          <a:p>
            <a:pPr algn="ctr">
              <a:lnSpc>
                <a:spcPts val="2604"/>
              </a:lnSpc>
            </a:pPr>
            <a:endParaRPr/>
          </a:p>
          <a:p>
            <a:pPr algn="ctr">
              <a:lnSpc>
                <a:spcPts val="2604"/>
              </a:lnSpc>
            </a:pPr>
            <a:endParaRPr/>
          </a:p>
          <a:p>
            <a:pPr algn="ctr">
              <a:lnSpc>
                <a:spcPts val="2604"/>
              </a:lnSpc>
            </a:pPr>
            <a:endParaRPr/>
          </a:p>
          <a:p>
            <a:pPr algn="l">
              <a:lnSpc>
                <a:spcPts val="6055"/>
              </a:lnSpc>
            </a:pPr>
            <a:r>
              <a:rPr lang="en-US" sz="4386" b="1">
                <a:solidFill>
                  <a:srgbClr val="132A4E"/>
                </a:solidFill>
                <a:latin typeface="Montserrat Bold"/>
                <a:ea typeface="Montserrat Bold"/>
                <a:cs typeface="Montserrat Bold"/>
                <a:sym typeface="Montserrat Bold"/>
              </a:rPr>
              <a:t>“Os analfabetos do século 21 não serão aqueles que não sabem ler e escrever, mas aqueles que não podem aprender, desaprender e reaprender”</a:t>
            </a:r>
          </a:p>
          <a:p>
            <a:pPr algn="ctr">
              <a:lnSpc>
                <a:spcPts val="2604"/>
              </a:lnSpc>
            </a:pPr>
            <a:endParaRPr lang="en-US" sz="4386" b="1">
              <a:solidFill>
                <a:srgbClr val="132A4E"/>
              </a:solidFill>
              <a:latin typeface="Montserrat Bold"/>
              <a:ea typeface="Montserrat Bold"/>
              <a:cs typeface="Montserrat Bold"/>
              <a:sym typeface="Montserrat Bold"/>
            </a:endParaRPr>
          </a:p>
          <a:p>
            <a:pPr algn="ctr">
              <a:lnSpc>
                <a:spcPts val="2605"/>
              </a:lnSpc>
            </a:pPr>
            <a:r>
              <a:rPr lang="en-US" sz="1887" b="1">
                <a:solidFill>
                  <a:srgbClr val="132A4E"/>
                </a:solidFill>
                <a:latin typeface="DM Sans Bold"/>
                <a:ea typeface="DM Sans Bold"/>
                <a:cs typeface="DM Sans Bold"/>
                <a:sym typeface="DM Sans Bold"/>
              </a:rPr>
              <a:t>Alvin Toffler, futurista e filósofo..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256432" y="1897144"/>
            <a:ext cx="7878223" cy="5987449"/>
          </a:xfrm>
          <a:custGeom>
            <a:avLst/>
            <a:gdLst/>
            <a:ahLst/>
            <a:cxnLst/>
            <a:rect l="l" t="t" r="r" b="b"/>
            <a:pathLst>
              <a:path w="7878223" h="5987449">
                <a:moveTo>
                  <a:pt x="0" y="0"/>
                </a:moveTo>
                <a:lnTo>
                  <a:pt x="7878223" y="0"/>
                </a:lnTo>
                <a:lnTo>
                  <a:pt x="7878223" y="5987450"/>
                </a:lnTo>
                <a:lnTo>
                  <a:pt x="0" y="5987450"/>
                </a:lnTo>
                <a:lnTo>
                  <a:pt x="0" y="0"/>
                </a:lnTo>
                <a:close/>
              </a:path>
            </a:pathLst>
          </a:custGeom>
          <a:blipFill>
            <a:blip r:embed="rId2"/>
            <a:stretch>
              <a:fillRect/>
            </a:stretch>
          </a:blipFill>
        </p:spPr>
      </p:sp>
      <p:sp>
        <p:nvSpPr>
          <p:cNvPr id="3" name="Freeform 3"/>
          <p:cNvSpPr/>
          <p:nvPr/>
        </p:nvSpPr>
        <p:spPr>
          <a:xfrm>
            <a:off x="9144000" y="1897144"/>
            <a:ext cx="7403882" cy="6089693"/>
          </a:xfrm>
          <a:custGeom>
            <a:avLst/>
            <a:gdLst/>
            <a:ahLst/>
            <a:cxnLst/>
            <a:rect l="l" t="t" r="r" b="b"/>
            <a:pathLst>
              <a:path w="7403882" h="6089693">
                <a:moveTo>
                  <a:pt x="0" y="0"/>
                </a:moveTo>
                <a:lnTo>
                  <a:pt x="7403882" y="0"/>
                </a:lnTo>
                <a:lnTo>
                  <a:pt x="7403882" y="6089694"/>
                </a:lnTo>
                <a:lnTo>
                  <a:pt x="0" y="6089694"/>
                </a:lnTo>
                <a:lnTo>
                  <a:pt x="0" y="0"/>
                </a:lnTo>
                <a:close/>
              </a:path>
            </a:pathLst>
          </a:custGeom>
          <a:blipFill>
            <a:blip r:embed="rId3"/>
            <a:stretch>
              <a:fillRect/>
            </a:stretch>
          </a:blipFill>
        </p:spPr>
      </p:sp>
      <p:sp>
        <p:nvSpPr>
          <p:cNvPr id="4" name="TextBox 4"/>
          <p:cNvSpPr txBox="1"/>
          <p:nvPr/>
        </p:nvSpPr>
        <p:spPr>
          <a:xfrm>
            <a:off x="1028700" y="810908"/>
            <a:ext cx="16120093" cy="521310"/>
          </a:xfrm>
          <a:prstGeom prst="rect">
            <a:avLst/>
          </a:prstGeom>
        </p:spPr>
        <p:txBody>
          <a:bodyPr lIns="0" tIns="0" rIns="0" bIns="0" rtlCol="0" anchor="t">
            <a:spAutoFit/>
          </a:bodyPr>
          <a:lstStyle/>
          <a:p>
            <a:pPr algn="l">
              <a:lnSpc>
                <a:spcPts val="3919"/>
              </a:lnSpc>
            </a:pPr>
            <a:r>
              <a:rPr lang="en-US" sz="3999" b="1" i="1" spc="-235">
                <a:solidFill>
                  <a:srgbClr val="02051A"/>
                </a:solidFill>
                <a:latin typeface="Montserrat Bold Italics"/>
                <a:ea typeface="Montserrat Bold Italics"/>
                <a:cs typeface="Montserrat Bold Italics"/>
                <a:sym typeface="Montserrat Bold Italics"/>
              </a:rPr>
              <a:t>https://sway.cloud.microsoft/3RJJ1HNfpucaXhx1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20514" y="-954405"/>
            <a:ext cx="18288000" cy="12195810"/>
            <a:chOff x="0" y="0"/>
            <a:chExt cx="24384000" cy="16261080"/>
          </a:xfrm>
        </p:grpSpPr>
        <p:sp>
          <p:nvSpPr>
            <p:cNvPr id="3" name="Freeform 3"/>
            <p:cNvSpPr/>
            <p:nvPr/>
          </p:nvSpPr>
          <p:spPr>
            <a:xfrm>
              <a:off x="0" y="0"/>
              <a:ext cx="24384000" cy="16261080"/>
            </a:xfrm>
            <a:custGeom>
              <a:avLst/>
              <a:gdLst/>
              <a:ahLst/>
              <a:cxnLst/>
              <a:rect l="l" t="t" r="r" b="b"/>
              <a:pathLst>
                <a:path w="24384000" h="16261080">
                  <a:moveTo>
                    <a:pt x="0" y="0"/>
                  </a:moveTo>
                  <a:lnTo>
                    <a:pt x="24384000" y="0"/>
                  </a:lnTo>
                  <a:lnTo>
                    <a:pt x="24384000" y="16261080"/>
                  </a:lnTo>
                  <a:lnTo>
                    <a:pt x="0" y="16261080"/>
                  </a:lnTo>
                  <a:lnTo>
                    <a:pt x="0" y="0"/>
                  </a:lnTo>
                  <a:close/>
                </a:path>
              </a:pathLst>
            </a:custGeom>
            <a:blipFill>
              <a:blip r:embed="rId2">
                <a:alphaModFix amt="17999"/>
              </a:blip>
              <a:stretch>
                <a:fillRect l="-15" r="-15"/>
              </a:stretch>
            </a:blipFill>
          </p:spPr>
        </p:sp>
      </p:grpSp>
      <p:grpSp>
        <p:nvGrpSpPr>
          <p:cNvPr id="4" name="Group 4"/>
          <p:cNvGrpSpPr/>
          <p:nvPr/>
        </p:nvGrpSpPr>
        <p:grpSpPr>
          <a:xfrm>
            <a:off x="1028700" y="9591065"/>
            <a:ext cx="16230600" cy="1351653"/>
            <a:chOff x="0" y="0"/>
            <a:chExt cx="21640800" cy="1802204"/>
          </a:xfrm>
        </p:grpSpPr>
        <p:sp>
          <p:nvSpPr>
            <p:cNvPr id="5" name="Freeform 5"/>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grpSp>
        <p:nvGrpSpPr>
          <p:cNvPr id="6" name="Group 6"/>
          <p:cNvGrpSpPr/>
          <p:nvPr/>
        </p:nvGrpSpPr>
        <p:grpSpPr>
          <a:xfrm>
            <a:off x="1028700" y="-675827"/>
            <a:ext cx="16230600" cy="1351653"/>
            <a:chOff x="0" y="0"/>
            <a:chExt cx="21640800" cy="1802204"/>
          </a:xfrm>
        </p:grpSpPr>
        <p:sp>
          <p:nvSpPr>
            <p:cNvPr id="7" name="Freeform 7"/>
            <p:cNvSpPr/>
            <p:nvPr/>
          </p:nvSpPr>
          <p:spPr>
            <a:xfrm>
              <a:off x="0" y="0"/>
              <a:ext cx="21640800" cy="1802257"/>
            </a:xfrm>
            <a:custGeom>
              <a:avLst/>
              <a:gdLst/>
              <a:ahLst/>
              <a:cxnLst/>
              <a:rect l="l" t="t" r="r" b="b"/>
              <a:pathLst>
                <a:path w="21640800" h="1802257">
                  <a:moveTo>
                    <a:pt x="0" y="0"/>
                  </a:moveTo>
                  <a:lnTo>
                    <a:pt x="21640800" y="0"/>
                  </a:lnTo>
                  <a:lnTo>
                    <a:pt x="21640800" y="1802257"/>
                  </a:lnTo>
                  <a:lnTo>
                    <a:pt x="0" y="1802257"/>
                  </a:lnTo>
                  <a:close/>
                </a:path>
              </a:pathLst>
            </a:custGeom>
            <a:solidFill>
              <a:srgbClr val="02051A"/>
            </a:solidFill>
          </p:spPr>
        </p:sp>
      </p:grpSp>
      <p:sp>
        <p:nvSpPr>
          <p:cNvPr id="8" name="Freeform 8"/>
          <p:cNvSpPr/>
          <p:nvPr/>
        </p:nvSpPr>
        <p:spPr>
          <a:xfrm>
            <a:off x="3441820" y="905472"/>
            <a:ext cx="9471197" cy="7446729"/>
          </a:xfrm>
          <a:custGeom>
            <a:avLst/>
            <a:gdLst/>
            <a:ahLst/>
            <a:cxnLst/>
            <a:rect l="l" t="t" r="r" b="b"/>
            <a:pathLst>
              <a:path w="9471197" h="7446729">
                <a:moveTo>
                  <a:pt x="0" y="0"/>
                </a:moveTo>
                <a:lnTo>
                  <a:pt x="9471197" y="0"/>
                </a:lnTo>
                <a:lnTo>
                  <a:pt x="9471197" y="7446729"/>
                </a:lnTo>
                <a:lnTo>
                  <a:pt x="0" y="7446729"/>
                </a:lnTo>
                <a:lnTo>
                  <a:pt x="0" y="0"/>
                </a:lnTo>
                <a:close/>
              </a:path>
            </a:pathLst>
          </a:custGeom>
          <a:blipFill>
            <a:blip r:embed="rId3"/>
            <a:stretch>
              <a:fillRect/>
            </a:stretch>
          </a:blipFill>
        </p:spPr>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16957615" y="1028700"/>
            <a:ext cx="603370" cy="603370"/>
          </a:xfrm>
          <a:custGeom>
            <a:avLst/>
            <a:gdLst/>
            <a:ahLst/>
            <a:cxnLst/>
            <a:rect l="l" t="t" r="r" b="b"/>
            <a:pathLst>
              <a:path w="603370" h="603370">
                <a:moveTo>
                  <a:pt x="0" y="0"/>
                </a:moveTo>
                <a:lnTo>
                  <a:pt x="603370" y="0"/>
                </a:lnTo>
                <a:lnTo>
                  <a:pt x="603370" y="603370"/>
                </a:lnTo>
                <a:lnTo>
                  <a:pt x="0" y="6033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331417" y="3263550"/>
            <a:ext cx="4956583" cy="593686"/>
          </a:xfrm>
          <a:custGeom>
            <a:avLst/>
            <a:gdLst/>
            <a:ahLst/>
            <a:cxnLst/>
            <a:rect l="l" t="t" r="r" b="b"/>
            <a:pathLst>
              <a:path w="4956583" h="593686">
                <a:moveTo>
                  <a:pt x="0" y="0"/>
                </a:moveTo>
                <a:lnTo>
                  <a:pt x="4956583" y="0"/>
                </a:lnTo>
                <a:lnTo>
                  <a:pt x="4956583" y="593686"/>
                </a:lnTo>
                <a:lnTo>
                  <a:pt x="0" y="593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48126" y="-1359540"/>
            <a:ext cx="17705232" cy="11849595"/>
            <a:chOff x="0" y="0"/>
            <a:chExt cx="23606976" cy="15799460"/>
          </a:xfrm>
        </p:grpSpPr>
        <p:sp>
          <p:nvSpPr>
            <p:cNvPr id="5" name="Freeform 5"/>
            <p:cNvSpPr/>
            <p:nvPr/>
          </p:nvSpPr>
          <p:spPr>
            <a:xfrm>
              <a:off x="0" y="0"/>
              <a:ext cx="23607013" cy="15799436"/>
            </a:xfrm>
            <a:custGeom>
              <a:avLst/>
              <a:gdLst/>
              <a:ahLst/>
              <a:cxnLst/>
              <a:rect l="l" t="t" r="r" b="b"/>
              <a:pathLst>
                <a:path w="23607013" h="15799436">
                  <a:moveTo>
                    <a:pt x="0" y="0"/>
                  </a:moveTo>
                  <a:lnTo>
                    <a:pt x="23607013" y="0"/>
                  </a:lnTo>
                  <a:lnTo>
                    <a:pt x="23607013" y="15799436"/>
                  </a:lnTo>
                  <a:lnTo>
                    <a:pt x="0" y="15799436"/>
                  </a:lnTo>
                  <a:lnTo>
                    <a:pt x="0" y="0"/>
                  </a:lnTo>
                  <a:close/>
                </a:path>
              </a:pathLst>
            </a:custGeom>
            <a:blipFill>
              <a:blip r:embed="rId6">
                <a:alphaModFix amt="12000"/>
              </a:blip>
              <a:stretch>
                <a:fillRect/>
              </a:stretch>
            </a:blipFill>
          </p:spPr>
        </p:sp>
      </p:grpSp>
      <p:sp>
        <p:nvSpPr>
          <p:cNvPr id="6" name="TextBox 6"/>
          <p:cNvSpPr txBox="1"/>
          <p:nvPr/>
        </p:nvSpPr>
        <p:spPr>
          <a:xfrm>
            <a:off x="248126" y="2552070"/>
            <a:ext cx="15435900" cy="3203553"/>
          </a:xfrm>
          <a:prstGeom prst="rect">
            <a:avLst/>
          </a:prstGeom>
        </p:spPr>
        <p:txBody>
          <a:bodyPr lIns="0" tIns="0" rIns="0" bIns="0" rtlCol="0" anchor="t">
            <a:spAutoFit/>
          </a:bodyPr>
          <a:lstStyle/>
          <a:p>
            <a:pPr algn="just">
              <a:lnSpc>
                <a:spcPts val="5110"/>
              </a:lnSpc>
            </a:pPr>
            <a:r>
              <a:rPr lang="en-US" sz="4645" b="1" spc="-139">
                <a:solidFill>
                  <a:srgbClr val="02051A"/>
                </a:solidFill>
                <a:latin typeface="Montserrat Bold"/>
                <a:ea typeface="Montserrat Bold"/>
                <a:cs typeface="Montserrat Bold"/>
                <a:sym typeface="Montserrat Bold"/>
              </a:rPr>
              <a:t> “ESTAMOS NUMA FASE DE TRANSIÇÃO, COMO SEMPRE!” </a:t>
            </a:r>
          </a:p>
          <a:p>
            <a:pPr algn="just">
              <a:lnSpc>
                <a:spcPts val="5110"/>
              </a:lnSpc>
            </a:pPr>
            <a:endParaRPr lang="en-US" sz="4645" b="1" spc="-139">
              <a:solidFill>
                <a:srgbClr val="02051A"/>
              </a:solidFill>
              <a:latin typeface="Montserrat Bold"/>
              <a:ea typeface="Montserrat Bold"/>
              <a:cs typeface="Montserrat Bold"/>
              <a:sym typeface="Montserrat Bold"/>
            </a:endParaRPr>
          </a:p>
          <a:p>
            <a:pPr algn="just">
              <a:lnSpc>
                <a:spcPts val="5110"/>
              </a:lnSpc>
            </a:pPr>
            <a:r>
              <a:rPr lang="en-US" sz="4645" b="1" spc="-139">
                <a:solidFill>
                  <a:srgbClr val="02051A"/>
                </a:solidFill>
                <a:latin typeface="Montserrat Bold"/>
                <a:ea typeface="Montserrat Bold"/>
                <a:cs typeface="Montserrat Bold"/>
                <a:sym typeface="Montserrat Bold"/>
              </a:rPr>
              <a:t> ENNIO FLAIANO. </a:t>
            </a:r>
          </a:p>
          <a:p>
            <a:pPr algn="just">
              <a:lnSpc>
                <a:spcPts val="5110"/>
              </a:lnSpc>
            </a:pPr>
            <a:endParaRPr lang="en-US" sz="4645" b="1" spc="-139">
              <a:solidFill>
                <a:srgbClr val="02051A"/>
              </a:solidFill>
              <a:latin typeface="Montserrat Bold"/>
              <a:ea typeface="Montserrat Bold"/>
              <a:cs typeface="Montserrat Bold"/>
              <a:sym typeface="Montserrat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Freeform 4"/>
          <p:cNvSpPr/>
          <p:nvPr/>
        </p:nvSpPr>
        <p:spPr>
          <a:xfrm>
            <a:off x="16957615" y="1028700"/>
            <a:ext cx="603370" cy="603370"/>
          </a:xfrm>
          <a:custGeom>
            <a:avLst/>
            <a:gdLst/>
            <a:ahLst/>
            <a:cxnLst/>
            <a:rect l="l" t="t" r="r" b="b"/>
            <a:pathLst>
              <a:path w="603370" h="603370">
                <a:moveTo>
                  <a:pt x="0" y="0"/>
                </a:moveTo>
                <a:lnTo>
                  <a:pt x="603370" y="0"/>
                </a:lnTo>
                <a:lnTo>
                  <a:pt x="603370" y="603370"/>
                </a:lnTo>
                <a:lnTo>
                  <a:pt x="0" y="603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404954" y="362533"/>
            <a:ext cx="15428893" cy="8247220"/>
          </a:xfrm>
          <a:prstGeom prst="rect">
            <a:avLst/>
          </a:prstGeom>
        </p:spPr>
        <p:txBody>
          <a:bodyPr lIns="0" tIns="0" rIns="0" bIns="0" rtlCol="0" anchor="t">
            <a:spAutoFit/>
          </a:bodyPr>
          <a:lstStyle/>
          <a:p>
            <a:pPr algn="l">
              <a:lnSpc>
                <a:spcPts val="5459"/>
              </a:lnSpc>
            </a:pPr>
            <a:r>
              <a:rPr lang="en-US" sz="3900" spc="-39">
                <a:solidFill>
                  <a:srgbClr val="02051A"/>
                </a:solidFill>
                <a:latin typeface="Clear Sans"/>
                <a:ea typeface="Clear Sans"/>
                <a:cs typeface="Clear Sans"/>
                <a:sym typeface="Clear Sans"/>
              </a:rPr>
              <a:t> </a:t>
            </a:r>
            <a:r>
              <a:rPr lang="en-US" sz="3900" b="1" spc="-39">
                <a:solidFill>
                  <a:srgbClr val="02051A"/>
                </a:solidFill>
                <a:latin typeface="Clear Sans Bold"/>
                <a:ea typeface="Clear Sans Bold"/>
                <a:cs typeface="Clear Sans Bold"/>
                <a:sym typeface="Clear Sans Bold"/>
              </a:rPr>
              <a:t>Art. 145. ...........................................................................................................</a:t>
            </a:r>
          </a:p>
          <a:p>
            <a:pPr algn="l">
              <a:lnSpc>
                <a:spcPts val="5459"/>
              </a:lnSpc>
            </a:pPr>
            <a:r>
              <a:rPr lang="en-US" sz="3900" spc="-39">
                <a:solidFill>
                  <a:srgbClr val="02051A"/>
                </a:solidFill>
                <a:latin typeface="Clear Sans"/>
                <a:ea typeface="Clear Sans"/>
                <a:cs typeface="Clear Sans"/>
                <a:sym typeface="Clear Sans"/>
              </a:rPr>
              <a:t> </a:t>
            </a:r>
            <a:r>
              <a:rPr lang="en-US" sz="3900" b="1" spc="-39">
                <a:solidFill>
                  <a:srgbClr val="02051A"/>
                </a:solidFill>
                <a:latin typeface="Clear Sans Bold"/>
                <a:ea typeface="Clear Sans Bold"/>
                <a:cs typeface="Clear Sans Bold"/>
                <a:sym typeface="Clear Sans Bold"/>
              </a:rPr>
              <a:t>......................................................................................................................................</a:t>
            </a:r>
          </a:p>
          <a:p>
            <a:pPr algn="l">
              <a:lnSpc>
                <a:spcPts val="5459"/>
              </a:lnSpc>
            </a:pPr>
            <a:r>
              <a:rPr lang="en-US" sz="3900" spc="-39">
                <a:solidFill>
                  <a:srgbClr val="02051A"/>
                </a:solidFill>
                <a:latin typeface="Clear Sans"/>
                <a:ea typeface="Clear Sans"/>
                <a:cs typeface="Clear Sans"/>
                <a:sym typeface="Clear Sans"/>
              </a:rPr>
              <a:t> </a:t>
            </a:r>
            <a:r>
              <a:rPr lang="en-US" sz="3900" b="1" u="sng" spc="-39">
                <a:solidFill>
                  <a:srgbClr val="0000FF"/>
                </a:solidFill>
                <a:latin typeface="Clear Sans Bold"/>
                <a:ea typeface="Clear Sans Bold"/>
                <a:cs typeface="Clear Sans Bold"/>
                <a:sym typeface="Clear Sans Bold"/>
                <a:hlinkClick r:id="rId5" tooltip="https://www.planalto.gov.br/ccivil_03/constituicao/Constituicao.htm#art145%C2%A73"/>
              </a:rPr>
              <a:t>§ 3º</a:t>
            </a:r>
            <a:r>
              <a:rPr lang="en-US" sz="3900" b="1" spc="-39">
                <a:solidFill>
                  <a:srgbClr val="02051A"/>
                </a:solidFill>
                <a:latin typeface="Clear Sans Bold"/>
                <a:ea typeface="Clear Sans Bold"/>
                <a:cs typeface="Clear Sans Bold"/>
                <a:sym typeface="Clear Sans Bold"/>
              </a:rPr>
              <a:t> O Sistema Tributário Nacional deve observar os princípios da simplicidade, da transparência, da justiça tributária, da cooperação e da defesa do meio ambiente.</a:t>
            </a:r>
          </a:p>
          <a:p>
            <a:pPr algn="l">
              <a:lnSpc>
                <a:spcPts val="5459"/>
              </a:lnSpc>
            </a:pPr>
            <a:r>
              <a:rPr lang="en-US" sz="3900" spc="-39">
                <a:solidFill>
                  <a:srgbClr val="02051A"/>
                </a:solidFill>
                <a:latin typeface="Clear Sans"/>
                <a:ea typeface="Clear Sans"/>
                <a:cs typeface="Clear Sans"/>
                <a:sym typeface="Clear Sans"/>
              </a:rPr>
              <a:t> </a:t>
            </a:r>
            <a:r>
              <a:rPr lang="en-US" sz="3900" b="1" u="sng" spc="-39">
                <a:solidFill>
                  <a:srgbClr val="0000FF"/>
                </a:solidFill>
                <a:latin typeface="Clear Sans Bold"/>
                <a:ea typeface="Clear Sans Bold"/>
                <a:cs typeface="Clear Sans Bold"/>
                <a:sym typeface="Clear Sans Bold"/>
                <a:hlinkClick r:id="rId6" tooltip="https://www.planalto.gov.br/ccivil_03/constituicao/Constituicao.htm#art145%C2%A74"/>
              </a:rPr>
              <a:t>§ 4º</a:t>
            </a:r>
            <a:r>
              <a:rPr lang="en-US" sz="3900" b="1" spc="-39">
                <a:solidFill>
                  <a:srgbClr val="02051A"/>
                </a:solidFill>
                <a:latin typeface="Clear Sans Bold"/>
                <a:ea typeface="Clear Sans Bold"/>
                <a:cs typeface="Clear Sans Bold"/>
                <a:sym typeface="Clear Sans Bold"/>
              </a:rPr>
              <a:t> As alterações na legislação tributária buscarão atenuar efeitos regressivos." (NR)</a:t>
            </a:r>
          </a:p>
          <a:p>
            <a:pPr algn="l">
              <a:lnSpc>
                <a:spcPts val="5459"/>
              </a:lnSpc>
            </a:pPr>
            <a:endParaRPr lang="en-US" sz="3900" b="1" spc="-39">
              <a:solidFill>
                <a:srgbClr val="02051A"/>
              </a:solidFill>
              <a:latin typeface="Clear Sans Bold"/>
              <a:ea typeface="Clear Sans Bold"/>
              <a:cs typeface="Clear Sans Bold"/>
              <a:sym typeface="Clear Sans Bold"/>
            </a:endParaRPr>
          </a:p>
          <a:p>
            <a:pPr algn="l">
              <a:lnSpc>
                <a:spcPts val="5459"/>
              </a:lnSpc>
            </a:pPr>
            <a:endParaRPr lang="en-US" sz="3900" b="1" spc="-39">
              <a:solidFill>
                <a:srgbClr val="02051A"/>
              </a:solidFill>
              <a:latin typeface="Clear Sans Bold"/>
              <a:ea typeface="Clear Sans Bold"/>
              <a:cs typeface="Clear Sans Bold"/>
              <a:sym typeface="Clear Sans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7980" cy="10287000"/>
            <a:chOff x="0" y="0"/>
            <a:chExt cx="24383973"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sp>
        <p:nvSpPr>
          <p:cNvPr id="4" name="Freeform 4"/>
          <p:cNvSpPr/>
          <p:nvPr/>
        </p:nvSpPr>
        <p:spPr>
          <a:xfrm>
            <a:off x="16957615" y="1028700"/>
            <a:ext cx="603370" cy="603370"/>
          </a:xfrm>
          <a:custGeom>
            <a:avLst/>
            <a:gdLst/>
            <a:ahLst/>
            <a:cxnLst/>
            <a:rect l="l" t="t" r="r" b="b"/>
            <a:pathLst>
              <a:path w="603370" h="603370">
                <a:moveTo>
                  <a:pt x="0" y="0"/>
                </a:moveTo>
                <a:lnTo>
                  <a:pt x="603370" y="0"/>
                </a:lnTo>
                <a:lnTo>
                  <a:pt x="603370" y="603370"/>
                </a:lnTo>
                <a:lnTo>
                  <a:pt x="0" y="603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3588611" y="3460232"/>
            <a:ext cx="4817435" cy="6681602"/>
            <a:chOff x="0" y="0"/>
            <a:chExt cx="6423247" cy="8908803"/>
          </a:xfrm>
        </p:grpSpPr>
        <p:sp>
          <p:nvSpPr>
            <p:cNvPr id="6" name="Freeform 6"/>
            <p:cNvSpPr/>
            <p:nvPr/>
          </p:nvSpPr>
          <p:spPr>
            <a:xfrm>
              <a:off x="0" y="0"/>
              <a:ext cx="6423279" cy="8908796"/>
            </a:xfrm>
            <a:custGeom>
              <a:avLst/>
              <a:gdLst/>
              <a:ahLst/>
              <a:cxnLst/>
              <a:rect l="l" t="t" r="r" b="b"/>
              <a:pathLst>
                <a:path w="6423279" h="8908796">
                  <a:moveTo>
                    <a:pt x="0" y="0"/>
                  </a:moveTo>
                  <a:lnTo>
                    <a:pt x="6423279" y="0"/>
                  </a:lnTo>
                  <a:lnTo>
                    <a:pt x="6423279" y="8908796"/>
                  </a:lnTo>
                  <a:lnTo>
                    <a:pt x="0" y="8908796"/>
                  </a:lnTo>
                  <a:lnTo>
                    <a:pt x="0" y="0"/>
                  </a:lnTo>
                  <a:close/>
                </a:path>
              </a:pathLst>
            </a:custGeom>
            <a:blipFill>
              <a:blip r:embed="rId5"/>
              <a:stretch>
                <a:fillRect l="-7" r="-7"/>
              </a:stretch>
            </a:blipFill>
          </p:spPr>
        </p:sp>
      </p:grpSp>
      <p:sp>
        <p:nvSpPr>
          <p:cNvPr id="7" name="Freeform 7"/>
          <p:cNvSpPr/>
          <p:nvPr/>
        </p:nvSpPr>
        <p:spPr>
          <a:xfrm>
            <a:off x="13331417" y="3263550"/>
            <a:ext cx="4956583" cy="593686"/>
          </a:xfrm>
          <a:custGeom>
            <a:avLst/>
            <a:gdLst/>
            <a:ahLst/>
            <a:cxnLst/>
            <a:rect l="l" t="t" r="r" b="b"/>
            <a:pathLst>
              <a:path w="4956583" h="593686">
                <a:moveTo>
                  <a:pt x="0" y="0"/>
                </a:moveTo>
                <a:lnTo>
                  <a:pt x="4956583" y="0"/>
                </a:lnTo>
                <a:lnTo>
                  <a:pt x="4956583" y="593686"/>
                </a:lnTo>
                <a:lnTo>
                  <a:pt x="0" y="593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248126" y="1907919"/>
            <a:ext cx="15435900" cy="4491854"/>
          </a:xfrm>
          <a:prstGeom prst="rect">
            <a:avLst/>
          </a:prstGeom>
        </p:spPr>
        <p:txBody>
          <a:bodyPr lIns="0" tIns="0" rIns="0" bIns="0" rtlCol="0" anchor="t">
            <a:spAutoFit/>
          </a:bodyPr>
          <a:lstStyle/>
          <a:p>
            <a:pPr algn="just">
              <a:lnSpc>
                <a:spcPts val="5110"/>
              </a:lnSpc>
            </a:pPr>
            <a:r>
              <a:rPr lang="en-US" sz="4645" b="1" spc="-139">
                <a:solidFill>
                  <a:srgbClr val="02051A"/>
                </a:solidFill>
                <a:latin typeface="Montserrat Bold"/>
                <a:ea typeface="Montserrat Bold"/>
                <a:cs typeface="Montserrat Bold"/>
                <a:sym typeface="Montserrat Bold"/>
              </a:rPr>
              <a:t> “SIMPLES PODE SER MAIS DIFÍCIL QUE COMPLEXO: É PRECISO SE ESFORÇAR MUITO PARA DEIXAR SEU PENSAMENTO CLARO DE MODO A TORNÁ-LO SIMPLES.” </a:t>
            </a:r>
          </a:p>
          <a:p>
            <a:pPr algn="just">
              <a:lnSpc>
                <a:spcPts val="5110"/>
              </a:lnSpc>
            </a:pPr>
            <a:endParaRPr lang="en-US" sz="4645" b="1" spc="-139">
              <a:solidFill>
                <a:srgbClr val="02051A"/>
              </a:solidFill>
              <a:latin typeface="Montserrat Bold"/>
              <a:ea typeface="Montserrat Bold"/>
              <a:cs typeface="Montserrat Bold"/>
              <a:sym typeface="Montserrat Bold"/>
            </a:endParaRPr>
          </a:p>
          <a:p>
            <a:pPr algn="just">
              <a:lnSpc>
                <a:spcPts val="5110"/>
              </a:lnSpc>
            </a:pPr>
            <a:r>
              <a:rPr lang="en-US" sz="4645" b="1" spc="-139">
                <a:solidFill>
                  <a:srgbClr val="02051A"/>
                </a:solidFill>
                <a:latin typeface="Montserrat Bold"/>
                <a:ea typeface="Montserrat Bold"/>
                <a:cs typeface="Montserrat Bold"/>
                <a:sym typeface="Montserrat Bold"/>
              </a:rPr>
              <a:t>STEVE JOBS</a:t>
            </a:r>
          </a:p>
          <a:p>
            <a:pPr algn="just">
              <a:lnSpc>
                <a:spcPts val="5110"/>
              </a:lnSpc>
            </a:pPr>
            <a:endParaRPr lang="en-US" sz="4645" b="1" spc="-139">
              <a:solidFill>
                <a:srgbClr val="02051A"/>
              </a:solidFill>
              <a:latin typeface="Montserrat Bold"/>
              <a:ea typeface="Montserrat Bold"/>
              <a:cs typeface="Montserrat Bold"/>
              <a:sym typeface="Montserrat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8531790" y="-4260371"/>
            <a:ext cx="10083356" cy="10083356"/>
          </a:xfrm>
          <a:custGeom>
            <a:avLst/>
            <a:gdLst/>
            <a:ahLst/>
            <a:cxnLst/>
            <a:rect l="l" t="t" r="r" b="b"/>
            <a:pathLst>
              <a:path w="10083356" h="10083356">
                <a:moveTo>
                  <a:pt x="0" y="0"/>
                </a:moveTo>
                <a:lnTo>
                  <a:pt x="10083356" y="0"/>
                </a:lnTo>
                <a:lnTo>
                  <a:pt x="10083356" y="10083356"/>
                </a:lnTo>
                <a:lnTo>
                  <a:pt x="0" y="10083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0426919"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6976846"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5" name="Freeform 5"/>
          <p:cNvSpPr/>
          <p:nvPr/>
        </p:nvSpPr>
        <p:spPr>
          <a:xfrm rot="-10800000">
            <a:off x="3531233"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800000">
            <a:off x="81160"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grpSp>
        <p:nvGrpSpPr>
          <p:cNvPr id="7" name="Group 7"/>
          <p:cNvGrpSpPr/>
          <p:nvPr/>
        </p:nvGrpSpPr>
        <p:grpSpPr>
          <a:xfrm rot="6150721">
            <a:off x="6080893" y="4579536"/>
            <a:ext cx="13544836" cy="1127951"/>
            <a:chOff x="0" y="0"/>
            <a:chExt cx="18059781" cy="1503934"/>
          </a:xfrm>
        </p:grpSpPr>
        <p:sp>
          <p:nvSpPr>
            <p:cNvPr id="8" name="Freeform 8"/>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32" b="-68832"/>
              </a:stretch>
            </a:blipFill>
          </p:spPr>
        </p:sp>
      </p:grpSp>
      <p:grpSp>
        <p:nvGrpSpPr>
          <p:cNvPr id="9" name="Group 9"/>
          <p:cNvGrpSpPr/>
          <p:nvPr/>
        </p:nvGrpSpPr>
        <p:grpSpPr>
          <a:xfrm rot="-4615544">
            <a:off x="10510816" y="5041591"/>
            <a:ext cx="13544836" cy="1127951"/>
            <a:chOff x="0" y="0"/>
            <a:chExt cx="18059781" cy="1503934"/>
          </a:xfrm>
        </p:grpSpPr>
        <p:sp>
          <p:nvSpPr>
            <p:cNvPr id="10" name="Freeform 10"/>
            <p:cNvSpPr/>
            <p:nvPr/>
          </p:nvSpPr>
          <p:spPr>
            <a:xfrm>
              <a:off x="0" y="0"/>
              <a:ext cx="18059781" cy="1503934"/>
            </a:xfrm>
            <a:custGeom>
              <a:avLst/>
              <a:gdLst/>
              <a:ahLst/>
              <a:cxnLst/>
              <a:rect l="l" t="t" r="r" b="b"/>
              <a:pathLst>
                <a:path w="18059781" h="1503934">
                  <a:moveTo>
                    <a:pt x="0" y="0"/>
                  </a:moveTo>
                  <a:lnTo>
                    <a:pt x="18059781" y="0"/>
                  </a:lnTo>
                  <a:lnTo>
                    <a:pt x="18059781" y="1503934"/>
                  </a:lnTo>
                  <a:lnTo>
                    <a:pt x="0" y="1503934"/>
                  </a:lnTo>
                  <a:lnTo>
                    <a:pt x="0" y="0"/>
                  </a:lnTo>
                  <a:close/>
                </a:path>
              </a:pathLst>
            </a:custGeom>
            <a:blipFill>
              <a:blip r:embed="rId6"/>
              <a:stretch>
                <a:fillRect t="-68832" b="-68832"/>
              </a:stretch>
            </a:blipFill>
          </p:spPr>
        </p:sp>
      </p:grpSp>
      <p:sp>
        <p:nvSpPr>
          <p:cNvPr id="11" name="Freeform 11"/>
          <p:cNvSpPr/>
          <p:nvPr/>
        </p:nvSpPr>
        <p:spPr>
          <a:xfrm rot="-10800000">
            <a:off x="26312155" y="9410442"/>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0800000">
            <a:off x="22862082" y="9410441"/>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sp>
        <p:nvSpPr>
          <p:cNvPr id="13" name="Freeform 13"/>
          <p:cNvSpPr/>
          <p:nvPr/>
        </p:nvSpPr>
        <p:spPr>
          <a:xfrm rot="-10800000">
            <a:off x="19416469" y="9258301"/>
            <a:ext cx="3112237" cy="3112237"/>
          </a:xfrm>
          <a:custGeom>
            <a:avLst/>
            <a:gdLst/>
            <a:ahLst/>
            <a:cxnLst/>
            <a:rect l="l" t="t" r="r" b="b"/>
            <a:pathLst>
              <a:path w="3112237" h="3112237">
                <a:moveTo>
                  <a:pt x="0" y="0"/>
                </a:moveTo>
                <a:lnTo>
                  <a:pt x="3112237" y="0"/>
                </a:lnTo>
                <a:lnTo>
                  <a:pt x="3112237" y="3112237"/>
                </a:lnTo>
                <a:lnTo>
                  <a:pt x="0" y="3112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10800000">
            <a:off x="15966396" y="9258300"/>
            <a:ext cx="3112237" cy="2466059"/>
          </a:xfrm>
          <a:custGeom>
            <a:avLst/>
            <a:gdLst/>
            <a:ahLst/>
            <a:cxnLst/>
            <a:rect l="l" t="t" r="r" b="b"/>
            <a:pathLst>
              <a:path w="3112237" h="2466059">
                <a:moveTo>
                  <a:pt x="0" y="0"/>
                </a:moveTo>
                <a:lnTo>
                  <a:pt x="3112237" y="0"/>
                </a:lnTo>
                <a:lnTo>
                  <a:pt x="3112237" y="2466059"/>
                </a:lnTo>
                <a:lnTo>
                  <a:pt x="0" y="2466059"/>
                </a:lnTo>
                <a:lnTo>
                  <a:pt x="0" y="0"/>
                </a:lnTo>
                <a:close/>
              </a:path>
            </a:pathLst>
          </a:custGeom>
          <a:blipFill>
            <a:blip r:embed="rId4">
              <a:extLst>
                <a:ext uri="{96DAC541-7B7A-43D3-8B79-37D633B846F1}">
                  <asvg:svgBlip xmlns:asvg="http://schemas.microsoft.com/office/drawing/2016/SVG/main" r:embed="rId5"/>
                </a:ext>
              </a:extLst>
            </a:blip>
            <a:stretch>
              <a:fillRect t="-13101" b="-13101"/>
            </a:stretch>
          </a:blipFill>
        </p:spPr>
      </p:sp>
      <p:grpSp>
        <p:nvGrpSpPr>
          <p:cNvPr id="15" name="Group 15"/>
          <p:cNvGrpSpPr/>
          <p:nvPr/>
        </p:nvGrpSpPr>
        <p:grpSpPr>
          <a:xfrm>
            <a:off x="3193397" y="2179347"/>
            <a:ext cx="6835990" cy="5928306"/>
            <a:chOff x="0" y="0"/>
            <a:chExt cx="9114653" cy="7904408"/>
          </a:xfrm>
        </p:grpSpPr>
        <p:sp>
          <p:nvSpPr>
            <p:cNvPr id="16" name="Freeform 16"/>
            <p:cNvSpPr/>
            <p:nvPr/>
          </p:nvSpPr>
          <p:spPr>
            <a:xfrm>
              <a:off x="0" y="0"/>
              <a:ext cx="9114663" cy="7904353"/>
            </a:xfrm>
            <a:custGeom>
              <a:avLst/>
              <a:gdLst/>
              <a:ahLst/>
              <a:cxnLst/>
              <a:rect l="l" t="t" r="r" b="b"/>
              <a:pathLst>
                <a:path w="9114663" h="7904353">
                  <a:moveTo>
                    <a:pt x="0" y="0"/>
                  </a:moveTo>
                  <a:lnTo>
                    <a:pt x="9114663" y="0"/>
                  </a:lnTo>
                  <a:lnTo>
                    <a:pt x="9114663" y="7904353"/>
                  </a:lnTo>
                  <a:lnTo>
                    <a:pt x="0" y="7904353"/>
                  </a:lnTo>
                  <a:lnTo>
                    <a:pt x="0" y="0"/>
                  </a:lnTo>
                  <a:close/>
                </a:path>
              </a:pathLst>
            </a:custGeom>
            <a:blipFill>
              <a:blip r:embed="rId7"/>
              <a:stretch>
                <a:fillRect/>
              </a:stretch>
            </a:blipFill>
          </p:spPr>
        </p:sp>
      </p:grpSp>
      <p:sp>
        <p:nvSpPr>
          <p:cNvPr id="17" name="TextBox 17"/>
          <p:cNvSpPr txBox="1"/>
          <p:nvPr/>
        </p:nvSpPr>
        <p:spPr>
          <a:xfrm>
            <a:off x="1247177" y="752732"/>
            <a:ext cx="9588391" cy="1095400"/>
          </a:xfrm>
          <a:prstGeom prst="rect">
            <a:avLst/>
          </a:prstGeom>
        </p:spPr>
        <p:txBody>
          <a:bodyPr lIns="0" tIns="0" rIns="0" bIns="0" rtlCol="0" anchor="t">
            <a:spAutoFit/>
          </a:bodyPr>
          <a:lstStyle/>
          <a:p>
            <a:pPr algn="ctr">
              <a:lnSpc>
                <a:spcPts val="8515"/>
              </a:lnSpc>
            </a:pPr>
            <a:r>
              <a:rPr lang="en-US" sz="7096" b="1">
                <a:solidFill>
                  <a:srgbClr val="02051A"/>
                </a:solidFill>
                <a:latin typeface="Montserrat Bold"/>
                <a:ea typeface="Montserrat Bold"/>
                <a:cs typeface="Montserrat Bold"/>
                <a:sym typeface="Montserrat Bold"/>
              </a:rPr>
              <a:t>SIMPLICIDADE?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2774</Words>
  <Application>Microsoft Office PowerPoint</Application>
  <PresentationFormat>Personalizar</PresentationFormat>
  <Paragraphs>290</Paragraphs>
  <Slides>62</Slides>
  <Notes>0</Notes>
  <HiddenSlides>0</HiddenSlides>
  <MMClips>0</MMClips>
  <ScaleCrop>false</ScaleCrop>
  <HeadingPairs>
    <vt:vector size="6" baseType="variant">
      <vt:variant>
        <vt:lpstr>Fontes usadas</vt:lpstr>
      </vt:variant>
      <vt:variant>
        <vt:i4>15</vt:i4>
      </vt:variant>
      <vt:variant>
        <vt:lpstr>Tema</vt:lpstr>
      </vt:variant>
      <vt:variant>
        <vt:i4>1</vt:i4>
      </vt:variant>
      <vt:variant>
        <vt:lpstr>Títulos de slides</vt:lpstr>
      </vt:variant>
      <vt:variant>
        <vt:i4>62</vt:i4>
      </vt:variant>
    </vt:vector>
  </HeadingPairs>
  <TitlesOfParts>
    <vt:vector size="78" baseType="lpstr">
      <vt:lpstr>Cooper Hewitt</vt:lpstr>
      <vt:lpstr>Montserrat Italics</vt:lpstr>
      <vt:lpstr>Cooper Hewitt Bold</vt:lpstr>
      <vt:lpstr>Clear Sans</vt:lpstr>
      <vt:lpstr>Arial</vt:lpstr>
      <vt:lpstr>Montserrat Ultra-Bold</vt:lpstr>
      <vt:lpstr>Montserrat</vt:lpstr>
      <vt:lpstr>Montserrat Bold</vt:lpstr>
      <vt:lpstr>Montserrat Bold Italics</vt:lpstr>
      <vt:lpstr>DM Sans Bold</vt:lpstr>
      <vt:lpstr>Calibri</vt:lpstr>
      <vt:lpstr>DM Sans</vt:lpstr>
      <vt:lpstr>Clear Sans Bold</vt:lpstr>
      <vt:lpstr>Montserrat Ultra-Bold Italics</vt:lpstr>
      <vt:lpstr>Canva Sans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Reforma</dc:title>
  <cp:lastModifiedBy>Suellen Campos</cp:lastModifiedBy>
  <cp:revision>3</cp:revision>
  <dcterms:created xsi:type="dcterms:W3CDTF">2006-08-16T00:00:00Z</dcterms:created>
  <dcterms:modified xsi:type="dcterms:W3CDTF">2025-10-20T00:34:56Z</dcterms:modified>
  <dc:identifier>DAG2Pcn2wZk</dc:identifier>
</cp:coreProperties>
</file>